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6" r:id="rId1"/>
  </p:sldMasterIdLst>
  <p:notesMasterIdLst>
    <p:notesMasterId r:id="rId25"/>
  </p:notesMasterIdLst>
  <p:sldIdLst>
    <p:sldId id="256" r:id="rId2"/>
    <p:sldId id="257" r:id="rId3"/>
    <p:sldId id="267" r:id="rId4"/>
    <p:sldId id="268" r:id="rId5"/>
    <p:sldId id="269" r:id="rId6"/>
    <p:sldId id="273" r:id="rId7"/>
    <p:sldId id="282" r:id="rId8"/>
    <p:sldId id="271" r:id="rId9"/>
    <p:sldId id="270" r:id="rId10"/>
    <p:sldId id="279" r:id="rId11"/>
    <p:sldId id="274" r:id="rId12"/>
    <p:sldId id="281" r:id="rId13"/>
    <p:sldId id="275" r:id="rId14"/>
    <p:sldId id="278" r:id="rId15"/>
    <p:sldId id="277" r:id="rId16"/>
    <p:sldId id="276" r:id="rId17"/>
    <p:sldId id="272" r:id="rId18"/>
    <p:sldId id="258" r:id="rId19"/>
    <p:sldId id="265" r:id="rId20"/>
    <p:sldId id="259" r:id="rId21"/>
    <p:sldId id="260" r:id="rId22"/>
    <p:sldId id="261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–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–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31"/>
    <p:restoredTop sz="94565"/>
  </p:normalViewPr>
  <p:slideViewPr>
    <p:cSldViewPr snapToGrid="0">
      <p:cViewPr>
        <p:scale>
          <a:sx n="154" d="100"/>
          <a:sy n="154" d="100"/>
        </p:scale>
        <p:origin x="-3888" y="-25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svg"/><Relationship Id="rId16" Type="http://schemas.openxmlformats.org/officeDocument/2006/relationships/image" Target="../media/image16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ED6329-70EC-4564-BA5E-11C16DDCC7BD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8771D9-1B14-499D-81DE-D7C36807BD0B}">
      <dgm:prSet/>
      <dgm:spPr/>
      <dgm:t>
        <a:bodyPr/>
        <a:lstStyle/>
        <a:p>
          <a:r>
            <a:rPr lang="en-US"/>
            <a:t>Problem Statement (What your project is about ? )</a:t>
          </a:r>
        </a:p>
      </dgm:t>
    </dgm:pt>
    <dgm:pt modelId="{389F600F-B7F9-45A0-A4A8-CA3DC946CA5F}" type="parTrans" cxnId="{71CB946F-F2DF-445D-A0FB-B2DEE743295B}">
      <dgm:prSet/>
      <dgm:spPr/>
      <dgm:t>
        <a:bodyPr/>
        <a:lstStyle/>
        <a:p>
          <a:endParaRPr lang="en-US"/>
        </a:p>
      </dgm:t>
    </dgm:pt>
    <dgm:pt modelId="{75C42B2E-36CF-4FE2-831C-5A07A14F8760}" type="sibTrans" cxnId="{71CB946F-F2DF-445D-A0FB-B2DEE743295B}">
      <dgm:prSet/>
      <dgm:spPr/>
      <dgm:t>
        <a:bodyPr/>
        <a:lstStyle/>
        <a:p>
          <a:endParaRPr lang="en-US"/>
        </a:p>
      </dgm:t>
    </dgm:pt>
    <dgm:pt modelId="{D7AB0CD2-43E1-4080-AA2E-FEF0F319F06C}">
      <dgm:prSet/>
      <dgm:spPr/>
      <dgm:t>
        <a:bodyPr/>
        <a:lstStyle/>
        <a:p>
          <a:r>
            <a:rPr lang="en-US"/>
            <a:t>Tech stack</a:t>
          </a:r>
        </a:p>
      </dgm:t>
    </dgm:pt>
    <dgm:pt modelId="{96311570-F2E7-44B9-AA95-8303D1688199}" type="parTrans" cxnId="{45DCE62A-DFC0-4B79-B9C4-96C7FD5BEC71}">
      <dgm:prSet/>
      <dgm:spPr/>
      <dgm:t>
        <a:bodyPr/>
        <a:lstStyle/>
        <a:p>
          <a:endParaRPr lang="en-US"/>
        </a:p>
      </dgm:t>
    </dgm:pt>
    <dgm:pt modelId="{FC604D90-1507-4F10-BFDA-2334A41AB81F}" type="sibTrans" cxnId="{45DCE62A-DFC0-4B79-B9C4-96C7FD5BEC71}">
      <dgm:prSet/>
      <dgm:spPr/>
      <dgm:t>
        <a:bodyPr/>
        <a:lstStyle/>
        <a:p>
          <a:endParaRPr lang="en-US"/>
        </a:p>
      </dgm:t>
    </dgm:pt>
    <dgm:pt modelId="{5B6DE732-6402-4D34-BCB8-4D9160F0018B}">
      <dgm:prSet/>
      <dgm:spPr/>
      <dgm:t>
        <a:bodyPr/>
        <a:lstStyle/>
        <a:p>
          <a:r>
            <a:rPr lang="en-US"/>
            <a:t>Approach</a:t>
          </a:r>
        </a:p>
      </dgm:t>
    </dgm:pt>
    <dgm:pt modelId="{77E22DFF-B6E3-4C41-8EEC-64C0C263B360}" type="parTrans" cxnId="{68AEBA11-4047-4179-870A-8BDDCFEE30BB}">
      <dgm:prSet/>
      <dgm:spPr/>
      <dgm:t>
        <a:bodyPr/>
        <a:lstStyle/>
        <a:p>
          <a:endParaRPr lang="en-US"/>
        </a:p>
      </dgm:t>
    </dgm:pt>
    <dgm:pt modelId="{DF62E4E2-2A30-4AFE-9FC3-4D629E8D46D7}" type="sibTrans" cxnId="{68AEBA11-4047-4179-870A-8BDDCFEE30BB}">
      <dgm:prSet/>
      <dgm:spPr/>
      <dgm:t>
        <a:bodyPr/>
        <a:lstStyle/>
        <a:p>
          <a:endParaRPr lang="en-US"/>
        </a:p>
      </dgm:t>
    </dgm:pt>
    <dgm:pt modelId="{07C68CC0-A00F-4465-86FE-631EF584582F}">
      <dgm:prSet/>
      <dgm:spPr/>
      <dgm:t>
        <a:bodyPr/>
        <a:lstStyle/>
        <a:p>
          <a:r>
            <a:rPr lang="en-US"/>
            <a:t>Experiments</a:t>
          </a:r>
        </a:p>
      </dgm:t>
    </dgm:pt>
    <dgm:pt modelId="{7D5C87BA-55A9-4451-99EB-E02B67D3C701}" type="parTrans" cxnId="{46DA7F18-5204-427B-AFCB-18941764C0A0}">
      <dgm:prSet/>
      <dgm:spPr/>
      <dgm:t>
        <a:bodyPr/>
        <a:lstStyle/>
        <a:p>
          <a:endParaRPr lang="en-US"/>
        </a:p>
      </dgm:t>
    </dgm:pt>
    <dgm:pt modelId="{D3698D08-281A-48AD-96F3-5C8617382F37}" type="sibTrans" cxnId="{46DA7F18-5204-427B-AFCB-18941764C0A0}">
      <dgm:prSet/>
      <dgm:spPr/>
      <dgm:t>
        <a:bodyPr/>
        <a:lstStyle/>
        <a:p>
          <a:endParaRPr lang="en-US"/>
        </a:p>
      </dgm:t>
    </dgm:pt>
    <dgm:pt modelId="{41202FAE-CEE9-404B-A1A3-6F55C42D6AC7}">
      <dgm:prSet/>
      <dgm:spPr/>
      <dgm:t>
        <a:bodyPr/>
        <a:lstStyle/>
        <a:p>
          <a:r>
            <a:rPr lang="en-US"/>
            <a:t>Result Analysis</a:t>
          </a:r>
        </a:p>
      </dgm:t>
    </dgm:pt>
    <dgm:pt modelId="{59C5751F-726C-4F7F-95E6-F45FE5DB82F8}" type="parTrans" cxnId="{F7407D40-95DB-41FA-BFDA-25F1DDDF8058}">
      <dgm:prSet/>
      <dgm:spPr/>
      <dgm:t>
        <a:bodyPr/>
        <a:lstStyle/>
        <a:p>
          <a:endParaRPr lang="en-US"/>
        </a:p>
      </dgm:t>
    </dgm:pt>
    <dgm:pt modelId="{B230BA2E-ACE0-4516-9EC3-D3C521A2B0AF}" type="sibTrans" cxnId="{F7407D40-95DB-41FA-BFDA-25F1DDDF8058}">
      <dgm:prSet/>
      <dgm:spPr/>
      <dgm:t>
        <a:bodyPr/>
        <a:lstStyle/>
        <a:p>
          <a:endParaRPr lang="en-US"/>
        </a:p>
      </dgm:t>
    </dgm:pt>
    <dgm:pt modelId="{3803674F-8FDC-473D-921F-2E01E8C31ACB}">
      <dgm:prSet/>
      <dgm:spPr/>
      <dgm:t>
        <a:bodyPr/>
        <a:lstStyle/>
        <a:p>
          <a:r>
            <a:rPr lang="en-US"/>
            <a:t>GPU hour usages and GPU Utilization</a:t>
          </a:r>
        </a:p>
      </dgm:t>
    </dgm:pt>
    <dgm:pt modelId="{7FCFB714-7C82-4580-BFB7-44032F46B4C8}" type="parTrans" cxnId="{FA4BAB23-3A61-481A-BE3E-30DCB073A365}">
      <dgm:prSet/>
      <dgm:spPr/>
      <dgm:t>
        <a:bodyPr/>
        <a:lstStyle/>
        <a:p>
          <a:endParaRPr lang="en-US"/>
        </a:p>
      </dgm:t>
    </dgm:pt>
    <dgm:pt modelId="{1CABE08E-C079-4106-B182-60F443D54B4F}" type="sibTrans" cxnId="{FA4BAB23-3A61-481A-BE3E-30DCB073A365}">
      <dgm:prSet/>
      <dgm:spPr/>
      <dgm:t>
        <a:bodyPr/>
        <a:lstStyle/>
        <a:p>
          <a:endParaRPr lang="en-US"/>
        </a:p>
      </dgm:t>
    </dgm:pt>
    <dgm:pt modelId="{FBF0A77D-5F4A-480C-9A67-67C811ABB54E}">
      <dgm:prSet/>
      <dgm:spPr/>
      <dgm:t>
        <a:bodyPr/>
        <a:lstStyle/>
        <a:p>
          <a:r>
            <a:rPr lang="en-US"/>
            <a:t>Challenges &amp; Future scope</a:t>
          </a:r>
        </a:p>
      </dgm:t>
    </dgm:pt>
    <dgm:pt modelId="{5D8C635A-9CF4-4BF7-87BB-6937C2B69963}" type="parTrans" cxnId="{CACE6807-AD60-4142-A8F2-C1C539F48E03}">
      <dgm:prSet/>
      <dgm:spPr/>
      <dgm:t>
        <a:bodyPr/>
        <a:lstStyle/>
        <a:p>
          <a:endParaRPr lang="en-US"/>
        </a:p>
      </dgm:t>
    </dgm:pt>
    <dgm:pt modelId="{15D5A52B-8C84-4F53-8575-FBF2F4E86590}" type="sibTrans" cxnId="{CACE6807-AD60-4142-A8F2-C1C539F48E03}">
      <dgm:prSet/>
      <dgm:spPr/>
      <dgm:t>
        <a:bodyPr/>
        <a:lstStyle/>
        <a:p>
          <a:endParaRPr lang="en-US"/>
        </a:p>
      </dgm:t>
    </dgm:pt>
    <dgm:pt modelId="{5EAA77FA-A0AA-45D9-856D-A640C9539E3C}">
      <dgm:prSet/>
      <dgm:spPr/>
      <dgm:t>
        <a:bodyPr/>
        <a:lstStyle/>
        <a:p>
          <a:r>
            <a:rPr lang="en-US"/>
            <a:t>Conclusion (Progess, Discussions)</a:t>
          </a:r>
        </a:p>
      </dgm:t>
    </dgm:pt>
    <dgm:pt modelId="{812D6487-B508-4363-871C-48817DC02045}" type="parTrans" cxnId="{BCF45800-6060-4A5D-A51C-1D203073FB42}">
      <dgm:prSet/>
      <dgm:spPr/>
      <dgm:t>
        <a:bodyPr/>
        <a:lstStyle/>
        <a:p>
          <a:endParaRPr lang="en-US"/>
        </a:p>
      </dgm:t>
    </dgm:pt>
    <dgm:pt modelId="{F21BFA0F-70CA-43E1-BD99-2B802B5CAFC9}" type="sibTrans" cxnId="{BCF45800-6060-4A5D-A51C-1D203073FB42}">
      <dgm:prSet/>
      <dgm:spPr/>
      <dgm:t>
        <a:bodyPr/>
        <a:lstStyle/>
        <a:p>
          <a:endParaRPr lang="en-US"/>
        </a:p>
      </dgm:t>
    </dgm:pt>
    <dgm:pt modelId="{EF9CEE18-2378-465C-BBE5-A4598629C0BC}" type="pres">
      <dgm:prSet presAssocID="{4CED6329-70EC-4564-BA5E-11C16DDCC7BD}" presName="root" presStyleCnt="0">
        <dgm:presLayoutVars>
          <dgm:dir/>
          <dgm:resizeHandles val="exact"/>
        </dgm:presLayoutVars>
      </dgm:prSet>
      <dgm:spPr/>
    </dgm:pt>
    <dgm:pt modelId="{FB5D5F32-3C6D-44A4-A716-B56F7B7D4C0B}" type="pres">
      <dgm:prSet presAssocID="{4CED6329-70EC-4564-BA5E-11C16DDCC7BD}" presName="container" presStyleCnt="0">
        <dgm:presLayoutVars>
          <dgm:dir/>
          <dgm:resizeHandles val="exact"/>
        </dgm:presLayoutVars>
      </dgm:prSet>
      <dgm:spPr/>
    </dgm:pt>
    <dgm:pt modelId="{41EC7CAC-3055-4643-B908-326E9799296E}" type="pres">
      <dgm:prSet presAssocID="{808771D9-1B14-499D-81DE-D7C36807BD0B}" presName="compNode" presStyleCnt="0"/>
      <dgm:spPr/>
    </dgm:pt>
    <dgm:pt modelId="{15E34A79-AACB-4DD2-B180-D97D971B79CF}" type="pres">
      <dgm:prSet presAssocID="{808771D9-1B14-499D-81DE-D7C36807BD0B}" presName="iconBgRect" presStyleLbl="bgShp" presStyleIdx="0" presStyleCnt="8"/>
      <dgm:spPr/>
    </dgm:pt>
    <dgm:pt modelId="{B42357F5-D303-4353-8B82-FC98F79E7857}" type="pres">
      <dgm:prSet presAssocID="{808771D9-1B14-499D-81DE-D7C36807BD0B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403F1904-4D74-43C7-837D-6257EF021112}" type="pres">
      <dgm:prSet presAssocID="{808771D9-1B14-499D-81DE-D7C36807BD0B}" presName="spaceRect" presStyleCnt="0"/>
      <dgm:spPr/>
    </dgm:pt>
    <dgm:pt modelId="{D276E981-86EE-4171-96B6-1CC242C569D0}" type="pres">
      <dgm:prSet presAssocID="{808771D9-1B14-499D-81DE-D7C36807BD0B}" presName="textRect" presStyleLbl="revTx" presStyleIdx="0" presStyleCnt="8">
        <dgm:presLayoutVars>
          <dgm:chMax val="1"/>
          <dgm:chPref val="1"/>
        </dgm:presLayoutVars>
      </dgm:prSet>
      <dgm:spPr/>
    </dgm:pt>
    <dgm:pt modelId="{5742207F-5AD9-4C83-BFF0-712F07F8E54D}" type="pres">
      <dgm:prSet presAssocID="{75C42B2E-36CF-4FE2-831C-5A07A14F8760}" presName="sibTrans" presStyleLbl="sibTrans2D1" presStyleIdx="0" presStyleCnt="0"/>
      <dgm:spPr/>
    </dgm:pt>
    <dgm:pt modelId="{F788E0DE-9EF0-4898-895D-44604D048E4F}" type="pres">
      <dgm:prSet presAssocID="{D7AB0CD2-43E1-4080-AA2E-FEF0F319F06C}" presName="compNode" presStyleCnt="0"/>
      <dgm:spPr/>
    </dgm:pt>
    <dgm:pt modelId="{B92A233A-3173-4A2C-8CCA-FA2C7D0537A2}" type="pres">
      <dgm:prSet presAssocID="{D7AB0CD2-43E1-4080-AA2E-FEF0F319F06C}" presName="iconBgRect" presStyleLbl="bgShp" presStyleIdx="1" presStyleCnt="8"/>
      <dgm:spPr/>
    </dgm:pt>
    <dgm:pt modelId="{17FDC918-B312-468D-A834-1AE9EB8F56AA}" type="pres">
      <dgm:prSet presAssocID="{D7AB0CD2-43E1-4080-AA2E-FEF0F319F06C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FEBC557-FD7A-4792-9F77-6B2AE55616A3}" type="pres">
      <dgm:prSet presAssocID="{D7AB0CD2-43E1-4080-AA2E-FEF0F319F06C}" presName="spaceRect" presStyleCnt="0"/>
      <dgm:spPr/>
    </dgm:pt>
    <dgm:pt modelId="{F4703691-ABF0-427E-958E-F64C0D8BBE48}" type="pres">
      <dgm:prSet presAssocID="{D7AB0CD2-43E1-4080-AA2E-FEF0F319F06C}" presName="textRect" presStyleLbl="revTx" presStyleIdx="1" presStyleCnt="8">
        <dgm:presLayoutVars>
          <dgm:chMax val="1"/>
          <dgm:chPref val="1"/>
        </dgm:presLayoutVars>
      </dgm:prSet>
      <dgm:spPr/>
    </dgm:pt>
    <dgm:pt modelId="{6A36594B-2276-4D43-BC9A-E1F98D43A166}" type="pres">
      <dgm:prSet presAssocID="{FC604D90-1507-4F10-BFDA-2334A41AB81F}" presName="sibTrans" presStyleLbl="sibTrans2D1" presStyleIdx="0" presStyleCnt="0"/>
      <dgm:spPr/>
    </dgm:pt>
    <dgm:pt modelId="{A254F19A-E593-45EF-A3E7-BEC082E0F67D}" type="pres">
      <dgm:prSet presAssocID="{5B6DE732-6402-4D34-BCB8-4D9160F0018B}" presName="compNode" presStyleCnt="0"/>
      <dgm:spPr/>
    </dgm:pt>
    <dgm:pt modelId="{56359F3F-C4FB-45B5-9CC9-DD9CE1A04E91}" type="pres">
      <dgm:prSet presAssocID="{5B6DE732-6402-4D34-BCB8-4D9160F0018B}" presName="iconBgRect" presStyleLbl="bgShp" presStyleIdx="2" presStyleCnt="8"/>
      <dgm:spPr/>
    </dgm:pt>
    <dgm:pt modelId="{D5FB91A6-706F-40F6-BE47-7BB5FF48AA85}" type="pres">
      <dgm:prSet presAssocID="{5B6DE732-6402-4D34-BCB8-4D9160F0018B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AB7AF0-9585-43C2-B057-B18A0BE1CD33}" type="pres">
      <dgm:prSet presAssocID="{5B6DE732-6402-4D34-BCB8-4D9160F0018B}" presName="spaceRect" presStyleCnt="0"/>
      <dgm:spPr/>
    </dgm:pt>
    <dgm:pt modelId="{F1A8E0AE-FDDA-4897-8B01-9F68119C3758}" type="pres">
      <dgm:prSet presAssocID="{5B6DE732-6402-4D34-BCB8-4D9160F0018B}" presName="textRect" presStyleLbl="revTx" presStyleIdx="2" presStyleCnt="8">
        <dgm:presLayoutVars>
          <dgm:chMax val="1"/>
          <dgm:chPref val="1"/>
        </dgm:presLayoutVars>
      </dgm:prSet>
      <dgm:spPr/>
    </dgm:pt>
    <dgm:pt modelId="{138A9D3E-745B-4CE8-A02B-4FD4A730689D}" type="pres">
      <dgm:prSet presAssocID="{DF62E4E2-2A30-4AFE-9FC3-4D629E8D46D7}" presName="sibTrans" presStyleLbl="sibTrans2D1" presStyleIdx="0" presStyleCnt="0"/>
      <dgm:spPr/>
    </dgm:pt>
    <dgm:pt modelId="{BCDCDF82-D304-489C-8E9D-4A55A5F4D338}" type="pres">
      <dgm:prSet presAssocID="{07C68CC0-A00F-4465-86FE-631EF584582F}" presName="compNode" presStyleCnt="0"/>
      <dgm:spPr/>
    </dgm:pt>
    <dgm:pt modelId="{3835E0BE-8F22-4840-9BB9-E529FAFF6A23}" type="pres">
      <dgm:prSet presAssocID="{07C68CC0-A00F-4465-86FE-631EF584582F}" presName="iconBgRect" presStyleLbl="bgShp" presStyleIdx="3" presStyleCnt="8"/>
      <dgm:spPr/>
    </dgm:pt>
    <dgm:pt modelId="{0CBFEAE1-E8F8-451B-B120-C8FE779907F8}" type="pres">
      <dgm:prSet presAssocID="{07C68CC0-A00F-4465-86FE-631EF584582F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29724920-F13E-4C46-8091-ECEF509F5C9A}" type="pres">
      <dgm:prSet presAssocID="{07C68CC0-A00F-4465-86FE-631EF584582F}" presName="spaceRect" presStyleCnt="0"/>
      <dgm:spPr/>
    </dgm:pt>
    <dgm:pt modelId="{803CF141-B526-4B0F-896D-95B9B5AEC91D}" type="pres">
      <dgm:prSet presAssocID="{07C68CC0-A00F-4465-86FE-631EF584582F}" presName="textRect" presStyleLbl="revTx" presStyleIdx="3" presStyleCnt="8">
        <dgm:presLayoutVars>
          <dgm:chMax val="1"/>
          <dgm:chPref val="1"/>
        </dgm:presLayoutVars>
      </dgm:prSet>
      <dgm:spPr/>
    </dgm:pt>
    <dgm:pt modelId="{BF2069B6-C0BD-4C71-8EB8-14FBE9B1F037}" type="pres">
      <dgm:prSet presAssocID="{D3698D08-281A-48AD-96F3-5C8617382F37}" presName="sibTrans" presStyleLbl="sibTrans2D1" presStyleIdx="0" presStyleCnt="0"/>
      <dgm:spPr/>
    </dgm:pt>
    <dgm:pt modelId="{26CF6561-900B-4091-86D9-041C080729BE}" type="pres">
      <dgm:prSet presAssocID="{41202FAE-CEE9-404B-A1A3-6F55C42D6AC7}" presName="compNode" presStyleCnt="0"/>
      <dgm:spPr/>
    </dgm:pt>
    <dgm:pt modelId="{AC513953-FA1B-4712-888B-316152F97211}" type="pres">
      <dgm:prSet presAssocID="{41202FAE-CEE9-404B-A1A3-6F55C42D6AC7}" presName="iconBgRect" presStyleLbl="bgShp" presStyleIdx="4" presStyleCnt="8"/>
      <dgm:spPr/>
    </dgm:pt>
    <dgm:pt modelId="{5F51B09E-CBDB-4CA4-960A-0BB7DC0A8DA5}" type="pres">
      <dgm:prSet presAssocID="{41202FAE-CEE9-404B-A1A3-6F55C42D6AC7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776E241-E67A-4198-A6AB-3127A121F1B8}" type="pres">
      <dgm:prSet presAssocID="{41202FAE-CEE9-404B-A1A3-6F55C42D6AC7}" presName="spaceRect" presStyleCnt="0"/>
      <dgm:spPr/>
    </dgm:pt>
    <dgm:pt modelId="{5A39222E-7C7E-4DB5-9774-23A1F194940E}" type="pres">
      <dgm:prSet presAssocID="{41202FAE-CEE9-404B-A1A3-6F55C42D6AC7}" presName="textRect" presStyleLbl="revTx" presStyleIdx="4" presStyleCnt="8">
        <dgm:presLayoutVars>
          <dgm:chMax val="1"/>
          <dgm:chPref val="1"/>
        </dgm:presLayoutVars>
      </dgm:prSet>
      <dgm:spPr/>
    </dgm:pt>
    <dgm:pt modelId="{2B501B16-8265-4C0D-A52F-5841AF90633B}" type="pres">
      <dgm:prSet presAssocID="{B230BA2E-ACE0-4516-9EC3-D3C521A2B0AF}" presName="sibTrans" presStyleLbl="sibTrans2D1" presStyleIdx="0" presStyleCnt="0"/>
      <dgm:spPr/>
    </dgm:pt>
    <dgm:pt modelId="{72E16CD9-D1E3-4EBB-8F85-5E44AFAEE63B}" type="pres">
      <dgm:prSet presAssocID="{3803674F-8FDC-473D-921F-2E01E8C31ACB}" presName="compNode" presStyleCnt="0"/>
      <dgm:spPr/>
    </dgm:pt>
    <dgm:pt modelId="{36DF35E4-949C-4691-AF14-814DA110F9EB}" type="pres">
      <dgm:prSet presAssocID="{3803674F-8FDC-473D-921F-2E01E8C31ACB}" presName="iconBgRect" presStyleLbl="bgShp" presStyleIdx="5" presStyleCnt="8"/>
      <dgm:spPr/>
    </dgm:pt>
    <dgm:pt modelId="{1CFC1ABE-9A31-451F-A1E2-CDC94B99B93C}" type="pres">
      <dgm:prSet presAssocID="{3803674F-8FDC-473D-921F-2E01E8C31ACB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918971E-AF0F-460F-9744-F1F202E392AE}" type="pres">
      <dgm:prSet presAssocID="{3803674F-8FDC-473D-921F-2E01E8C31ACB}" presName="spaceRect" presStyleCnt="0"/>
      <dgm:spPr/>
    </dgm:pt>
    <dgm:pt modelId="{A8A2F8FF-7D52-42D6-A113-87631B845131}" type="pres">
      <dgm:prSet presAssocID="{3803674F-8FDC-473D-921F-2E01E8C31ACB}" presName="textRect" presStyleLbl="revTx" presStyleIdx="5" presStyleCnt="8">
        <dgm:presLayoutVars>
          <dgm:chMax val="1"/>
          <dgm:chPref val="1"/>
        </dgm:presLayoutVars>
      </dgm:prSet>
      <dgm:spPr/>
    </dgm:pt>
    <dgm:pt modelId="{6A049148-CE66-4C12-AAD8-3076219D3460}" type="pres">
      <dgm:prSet presAssocID="{1CABE08E-C079-4106-B182-60F443D54B4F}" presName="sibTrans" presStyleLbl="sibTrans2D1" presStyleIdx="0" presStyleCnt="0"/>
      <dgm:spPr/>
    </dgm:pt>
    <dgm:pt modelId="{C02C2633-2737-481B-B396-01A521E3188B}" type="pres">
      <dgm:prSet presAssocID="{FBF0A77D-5F4A-480C-9A67-67C811ABB54E}" presName="compNode" presStyleCnt="0"/>
      <dgm:spPr/>
    </dgm:pt>
    <dgm:pt modelId="{CB593DBF-7BE0-4D5E-AA6B-5FC08B1A6E46}" type="pres">
      <dgm:prSet presAssocID="{FBF0A77D-5F4A-480C-9A67-67C811ABB54E}" presName="iconBgRect" presStyleLbl="bgShp" presStyleIdx="6" presStyleCnt="8"/>
      <dgm:spPr/>
    </dgm:pt>
    <dgm:pt modelId="{48EA00F4-FC2B-4188-BD33-85048B8D02C4}" type="pres">
      <dgm:prSet presAssocID="{FBF0A77D-5F4A-480C-9A67-67C811ABB54E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E02FC66-5141-4A28-9AEE-02F55F1852B3}" type="pres">
      <dgm:prSet presAssocID="{FBF0A77D-5F4A-480C-9A67-67C811ABB54E}" presName="spaceRect" presStyleCnt="0"/>
      <dgm:spPr/>
    </dgm:pt>
    <dgm:pt modelId="{FCE0EDA2-E616-4BD8-8528-F0D92D3206A9}" type="pres">
      <dgm:prSet presAssocID="{FBF0A77D-5F4A-480C-9A67-67C811ABB54E}" presName="textRect" presStyleLbl="revTx" presStyleIdx="6" presStyleCnt="8">
        <dgm:presLayoutVars>
          <dgm:chMax val="1"/>
          <dgm:chPref val="1"/>
        </dgm:presLayoutVars>
      </dgm:prSet>
      <dgm:spPr/>
    </dgm:pt>
    <dgm:pt modelId="{7C910140-2CC2-478C-B56C-4E4724C3BC70}" type="pres">
      <dgm:prSet presAssocID="{15D5A52B-8C84-4F53-8575-FBF2F4E86590}" presName="sibTrans" presStyleLbl="sibTrans2D1" presStyleIdx="0" presStyleCnt="0"/>
      <dgm:spPr/>
    </dgm:pt>
    <dgm:pt modelId="{4F6EF1CB-5609-487F-9FE3-153FCE8E0267}" type="pres">
      <dgm:prSet presAssocID="{5EAA77FA-A0AA-45D9-856D-A640C9539E3C}" presName="compNode" presStyleCnt="0"/>
      <dgm:spPr/>
    </dgm:pt>
    <dgm:pt modelId="{3039145E-0C10-4B57-A813-0363CD663580}" type="pres">
      <dgm:prSet presAssocID="{5EAA77FA-A0AA-45D9-856D-A640C9539E3C}" presName="iconBgRect" presStyleLbl="bgShp" presStyleIdx="7" presStyleCnt="8"/>
      <dgm:spPr/>
    </dgm:pt>
    <dgm:pt modelId="{9AF9B214-8415-4162-8207-F64F7B8C0399}" type="pres">
      <dgm:prSet presAssocID="{5EAA77FA-A0AA-45D9-856D-A640C9539E3C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F8B5D81-775F-4AB2-902C-C6AD868F4972}" type="pres">
      <dgm:prSet presAssocID="{5EAA77FA-A0AA-45D9-856D-A640C9539E3C}" presName="spaceRect" presStyleCnt="0"/>
      <dgm:spPr/>
    </dgm:pt>
    <dgm:pt modelId="{463B580D-61F4-4951-846F-C20C28DDD252}" type="pres">
      <dgm:prSet presAssocID="{5EAA77FA-A0AA-45D9-856D-A640C9539E3C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BCF45800-6060-4A5D-A51C-1D203073FB42}" srcId="{4CED6329-70EC-4564-BA5E-11C16DDCC7BD}" destId="{5EAA77FA-A0AA-45D9-856D-A640C9539E3C}" srcOrd="7" destOrd="0" parTransId="{812D6487-B508-4363-871C-48817DC02045}" sibTransId="{F21BFA0F-70CA-43E1-BD99-2B802B5CAFC9}"/>
    <dgm:cxn modelId="{C93F7002-CC9C-4938-A088-26D1F9EE34E0}" type="presOf" srcId="{808771D9-1B14-499D-81DE-D7C36807BD0B}" destId="{D276E981-86EE-4171-96B6-1CC242C569D0}" srcOrd="0" destOrd="0" presId="urn:microsoft.com/office/officeart/2018/2/layout/IconCircleList"/>
    <dgm:cxn modelId="{CACE6807-AD60-4142-A8F2-C1C539F48E03}" srcId="{4CED6329-70EC-4564-BA5E-11C16DDCC7BD}" destId="{FBF0A77D-5F4A-480C-9A67-67C811ABB54E}" srcOrd="6" destOrd="0" parTransId="{5D8C635A-9CF4-4BF7-87BB-6937C2B69963}" sibTransId="{15D5A52B-8C84-4F53-8575-FBF2F4E86590}"/>
    <dgm:cxn modelId="{B532620B-9317-4E44-AAC4-49C62872FD3B}" type="presOf" srcId="{07C68CC0-A00F-4465-86FE-631EF584582F}" destId="{803CF141-B526-4B0F-896D-95B9B5AEC91D}" srcOrd="0" destOrd="0" presId="urn:microsoft.com/office/officeart/2018/2/layout/IconCircleList"/>
    <dgm:cxn modelId="{AB966B0F-851B-4E73-8A7C-E38388152E48}" type="presOf" srcId="{1CABE08E-C079-4106-B182-60F443D54B4F}" destId="{6A049148-CE66-4C12-AAD8-3076219D3460}" srcOrd="0" destOrd="0" presId="urn:microsoft.com/office/officeart/2018/2/layout/IconCircleList"/>
    <dgm:cxn modelId="{68AEBA11-4047-4179-870A-8BDDCFEE30BB}" srcId="{4CED6329-70EC-4564-BA5E-11C16DDCC7BD}" destId="{5B6DE732-6402-4D34-BCB8-4D9160F0018B}" srcOrd="2" destOrd="0" parTransId="{77E22DFF-B6E3-4C41-8EEC-64C0C263B360}" sibTransId="{DF62E4E2-2A30-4AFE-9FC3-4D629E8D46D7}"/>
    <dgm:cxn modelId="{46DA7F18-5204-427B-AFCB-18941764C0A0}" srcId="{4CED6329-70EC-4564-BA5E-11C16DDCC7BD}" destId="{07C68CC0-A00F-4465-86FE-631EF584582F}" srcOrd="3" destOrd="0" parTransId="{7D5C87BA-55A9-4451-99EB-E02B67D3C701}" sibTransId="{D3698D08-281A-48AD-96F3-5C8617382F37}"/>
    <dgm:cxn modelId="{C4D29E1B-09B5-4E8C-A7A5-CBA6C34DA0B3}" type="presOf" srcId="{3803674F-8FDC-473D-921F-2E01E8C31ACB}" destId="{A8A2F8FF-7D52-42D6-A113-87631B845131}" srcOrd="0" destOrd="0" presId="urn:microsoft.com/office/officeart/2018/2/layout/IconCircleList"/>
    <dgm:cxn modelId="{FA4BAB23-3A61-481A-BE3E-30DCB073A365}" srcId="{4CED6329-70EC-4564-BA5E-11C16DDCC7BD}" destId="{3803674F-8FDC-473D-921F-2E01E8C31ACB}" srcOrd="5" destOrd="0" parTransId="{7FCFB714-7C82-4580-BFB7-44032F46B4C8}" sibTransId="{1CABE08E-C079-4106-B182-60F443D54B4F}"/>
    <dgm:cxn modelId="{45DCE62A-DFC0-4B79-B9C4-96C7FD5BEC71}" srcId="{4CED6329-70EC-4564-BA5E-11C16DDCC7BD}" destId="{D7AB0CD2-43E1-4080-AA2E-FEF0F319F06C}" srcOrd="1" destOrd="0" parTransId="{96311570-F2E7-44B9-AA95-8303D1688199}" sibTransId="{FC604D90-1507-4F10-BFDA-2334A41AB81F}"/>
    <dgm:cxn modelId="{2270C831-20C7-4386-B39B-D3881B279367}" type="presOf" srcId="{5B6DE732-6402-4D34-BCB8-4D9160F0018B}" destId="{F1A8E0AE-FDDA-4897-8B01-9F68119C3758}" srcOrd="0" destOrd="0" presId="urn:microsoft.com/office/officeart/2018/2/layout/IconCircleList"/>
    <dgm:cxn modelId="{5C8A4A3C-749E-444E-B68E-727027241677}" type="presOf" srcId="{5EAA77FA-A0AA-45D9-856D-A640C9539E3C}" destId="{463B580D-61F4-4951-846F-C20C28DDD252}" srcOrd="0" destOrd="0" presId="urn:microsoft.com/office/officeart/2018/2/layout/IconCircleList"/>
    <dgm:cxn modelId="{F7407D40-95DB-41FA-BFDA-25F1DDDF8058}" srcId="{4CED6329-70EC-4564-BA5E-11C16DDCC7BD}" destId="{41202FAE-CEE9-404B-A1A3-6F55C42D6AC7}" srcOrd="4" destOrd="0" parTransId="{59C5751F-726C-4F7F-95E6-F45FE5DB82F8}" sibTransId="{B230BA2E-ACE0-4516-9EC3-D3C521A2B0AF}"/>
    <dgm:cxn modelId="{CB662C5D-F835-4465-A05B-C777649F3C3C}" type="presOf" srcId="{FC604D90-1507-4F10-BFDA-2334A41AB81F}" destId="{6A36594B-2276-4D43-BC9A-E1F98D43A166}" srcOrd="0" destOrd="0" presId="urn:microsoft.com/office/officeart/2018/2/layout/IconCircleList"/>
    <dgm:cxn modelId="{71CB946F-F2DF-445D-A0FB-B2DEE743295B}" srcId="{4CED6329-70EC-4564-BA5E-11C16DDCC7BD}" destId="{808771D9-1B14-499D-81DE-D7C36807BD0B}" srcOrd="0" destOrd="0" parTransId="{389F600F-B7F9-45A0-A4A8-CA3DC946CA5F}" sibTransId="{75C42B2E-36CF-4FE2-831C-5A07A14F8760}"/>
    <dgm:cxn modelId="{8C7D068A-EB3F-4554-A3B7-6C09C3830D2C}" type="presOf" srcId="{D7AB0CD2-43E1-4080-AA2E-FEF0F319F06C}" destId="{F4703691-ABF0-427E-958E-F64C0D8BBE48}" srcOrd="0" destOrd="0" presId="urn:microsoft.com/office/officeart/2018/2/layout/IconCircleList"/>
    <dgm:cxn modelId="{F7A56290-268E-4BBB-9453-3E4B0C537A1A}" type="presOf" srcId="{15D5A52B-8C84-4F53-8575-FBF2F4E86590}" destId="{7C910140-2CC2-478C-B56C-4E4724C3BC70}" srcOrd="0" destOrd="0" presId="urn:microsoft.com/office/officeart/2018/2/layout/IconCircleList"/>
    <dgm:cxn modelId="{21ADEA99-0407-40F7-9733-4CC52DCA33EC}" type="presOf" srcId="{75C42B2E-36CF-4FE2-831C-5A07A14F8760}" destId="{5742207F-5AD9-4C83-BFF0-712F07F8E54D}" srcOrd="0" destOrd="0" presId="urn:microsoft.com/office/officeart/2018/2/layout/IconCircleList"/>
    <dgm:cxn modelId="{204947A2-DA83-477F-BDD4-6F3050CA97E6}" type="presOf" srcId="{FBF0A77D-5F4A-480C-9A67-67C811ABB54E}" destId="{FCE0EDA2-E616-4BD8-8528-F0D92D3206A9}" srcOrd="0" destOrd="0" presId="urn:microsoft.com/office/officeart/2018/2/layout/IconCircleList"/>
    <dgm:cxn modelId="{01EF63B8-5738-4375-88AB-EC939F67CA59}" type="presOf" srcId="{D3698D08-281A-48AD-96F3-5C8617382F37}" destId="{BF2069B6-C0BD-4C71-8EB8-14FBE9B1F037}" srcOrd="0" destOrd="0" presId="urn:microsoft.com/office/officeart/2018/2/layout/IconCircleList"/>
    <dgm:cxn modelId="{F846C2C0-129B-41E8-9632-EBC49D13ABC4}" type="presOf" srcId="{4CED6329-70EC-4564-BA5E-11C16DDCC7BD}" destId="{EF9CEE18-2378-465C-BBE5-A4598629C0BC}" srcOrd="0" destOrd="0" presId="urn:microsoft.com/office/officeart/2018/2/layout/IconCircleList"/>
    <dgm:cxn modelId="{D37B7FE6-E764-4DEC-9F91-3C1B0D388F2A}" type="presOf" srcId="{DF62E4E2-2A30-4AFE-9FC3-4D629E8D46D7}" destId="{138A9D3E-745B-4CE8-A02B-4FD4A730689D}" srcOrd="0" destOrd="0" presId="urn:microsoft.com/office/officeart/2018/2/layout/IconCircleList"/>
    <dgm:cxn modelId="{F7C57FE6-4C77-4F10-A522-0D699AE54C64}" type="presOf" srcId="{41202FAE-CEE9-404B-A1A3-6F55C42D6AC7}" destId="{5A39222E-7C7E-4DB5-9774-23A1F194940E}" srcOrd="0" destOrd="0" presId="urn:microsoft.com/office/officeart/2018/2/layout/IconCircleList"/>
    <dgm:cxn modelId="{12ECF0EA-8EEB-4300-9E2D-B7047C448EB8}" type="presOf" srcId="{B230BA2E-ACE0-4516-9EC3-D3C521A2B0AF}" destId="{2B501B16-8265-4C0D-A52F-5841AF90633B}" srcOrd="0" destOrd="0" presId="urn:microsoft.com/office/officeart/2018/2/layout/IconCircleList"/>
    <dgm:cxn modelId="{D9BE605F-D029-4E4B-A5EE-701487FAC979}" type="presParOf" srcId="{EF9CEE18-2378-465C-BBE5-A4598629C0BC}" destId="{FB5D5F32-3C6D-44A4-A716-B56F7B7D4C0B}" srcOrd="0" destOrd="0" presId="urn:microsoft.com/office/officeart/2018/2/layout/IconCircleList"/>
    <dgm:cxn modelId="{21007DBF-800E-4CFA-9D80-A95775B0B447}" type="presParOf" srcId="{FB5D5F32-3C6D-44A4-A716-B56F7B7D4C0B}" destId="{41EC7CAC-3055-4643-B908-326E9799296E}" srcOrd="0" destOrd="0" presId="urn:microsoft.com/office/officeart/2018/2/layout/IconCircleList"/>
    <dgm:cxn modelId="{806B5A98-6243-4841-A58B-58295B7CA250}" type="presParOf" srcId="{41EC7CAC-3055-4643-B908-326E9799296E}" destId="{15E34A79-AACB-4DD2-B180-D97D971B79CF}" srcOrd="0" destOrd="0" presId="urn:microsoft.com/office/officeart/2018/2/layout/IconCircleList"/>
    <dgm:cxn modelId="{59D0100F-880B-45ED-85B7-4A4E5522495C}" type="presParOf" srcId="{41EC7CAC-3055-4643-B908-326E9799296E}" destId="{B42357F5-D303-4353-8B82-FC98F79E7857}" srcOrd="1" destOrd="0" presId="urn:microsoft.com/office/officeart/2018/2/layout/IconCircleList"/>
    <dgm:cxn modelId="{E68828C1-8E4F-4DF0-937F-3BD252CC39B0}" type="presParOf" srcId="{41EC7CAC-3055-4643-B908-326E9799296E}" destId="{403F1904-4D74-43C7-837D-6257EF021112}" srcOrd="2" destOrd="0" presId="urn:microsoft.com/office/officeart/2018/2/layout/IconCircleList"/>
    <dgm:cxn modelId="{6768AE32-AB6C-48B6-ABAD-CD9081F710E8}" type="presParOf" srcId="{41EC7CAC-3055-4643-B908-326E9799296E}" destId="{D276E981-86EE-4171-96B6-1CC242C569D0}" srcOrd="3" destOrd="0" presId="urn:microsoft.com/office/officeart/2018/2/layout/IconCircleList"/>
    <dgm:cxn modelId="{73AD1AE7-52AC-4DD3-8155-4600EA70B56A}" type="presParOf" srcId="{FB5D5F32-3C6D-44A4-A716-B56F7B7D4C0B}" destId="{5742207F-5AD9-4C83-BFF0-712F07F8E54D}" srcOrd="1" destOrd="0" presId="urn:microsoft.com/office/officeart/2018/2/layout/IconCircleList"/>
    <dgm:cxn modelId="{23B6992E-3FC6-4216-8EBC-5105F10746B5}" type="presParOf" srcId="{FB5D5F32-3C6D-44A4-A716-B56F7B7D4C0B}" destId="{F788E0DE-9EF0-4898-895D-44604D048E4F}" srcOrd="2" destOrd="0" presId="urn:microsoft.com/office/officeart/2018/2/layout/IconCircleList"/>
    <dgm:cxn modelId="{2C25EE71-BAAF-4F89-BE67-9F08FD1C3273}" type="presParOf" srcId="{F788E0DE-9EF0-4898-895D-44604D048E4F}" destId="{B92A233A-3173-4A2C-8CCA-FA2C7D0537A2}" srcOrd="0" destOrd="0" presId="urn:microsoft.com/office/officeart/2018/2/layout/IconCircleList"/>
    <dgm:cxn modelId="{9E3D2841-07CA-4EDA-B64A-4CA6CB8329FB}" type="presParOf" srcId="{F788E0DE-9EF0-4898-895D-44604D048E4F}" destId="{17FDC918-B312-468D-A834-1AE9EB8F56AA}" srcOrd="1" destOrd="0" presId="urn:microsoft.com/office/officeart/2018/2/layout/IconCircleList"/>
    <dgm:cxn modelId="{76FE2389-9011-4993-92DA-60ADC45D437E}" type="presParOf" srcId="{F788E0DE-9EF0-4898-895D-44604D048E4F}" destId="{AFEBC557-FD7A-4792-9F77-6B2AE55616A3}" srcOrd="2" destOrd="0" presId="urn:microsoft.com/office/officeart/2018/2/layout/IconCircleList"/>
    <dgm:cxn modelId="{8AF654EF-E0BE-4F11-A93C-5652EC23F5FD}" type="presParOf" srcId="{F788E0DE-9EF0-4898-895D-44604D048E4F}" destId="{F4703691-ABF0-427E-958E-F64C0D8BBE48}" srcOrd="3" destOrd="0" presId="urn:microsoft.com/office/officeart/2018/2/layout/IconCircleList"/>
    <dgm:cxn modelId="{76A92924-5CBF-4F64-B343-2E11E3FFF68B}" type="presParOf" srcId="{FB5D5F32-3C6D-44A4-A716-B56F7B7D4C0B}" destId="{6A36594B-2276-4D43-BC9A-E1F98D43A166}" srcOrd="3" destOrd="0" presId="urn:microsoft.com/office/officeart/2018/2/layout/IconCircleList"/>
    <dgm:cxn modelId="{AF93DC3C-CF1F-4BDA-AF31-43A5C3D262C3}" type="presParOf" srcId="{FB5D5F32-3C6D-44A4-A716-B56F7B7D4C0B}" destId="{A254F19A-E593-45EF-A3E7-BEC082E0F67D}" srcOrd="4" destOrd="0" presId="urn:microsoft.com/office/officeart/2018/2/layout/IconCircleList"/>
    <dgm:cxn modelId="{41ED155D-E98E-475A-A090-67527B29554B}" type="presParOf" srcId="{A254F19A-E593-45EF-A3E7-BEC082E0F67D}" destId="{56359F3F-C4FB-45B5-9CC9-DD9CE1A04E91}" srcOrd="0" destOrd="0" presId="urn:microsoft.com/office/officeart/2018/2/layout/IconCircleList"/>
    <dgm:cxn modelId="{3A641C10-DA6D-4B71-AB51-CBE63474695A}" type="presParOf" srcId="{A254F19A-E593-45EF-A3E7-BEC082E0F67D}" destId="{D5FB91A6-706F-40F6-BE47-7BB5FF48AA85}" srcOrd="1" destOrd="0" presId="urn:microsoft.com/office/officeart/2018/2/layout/IconCircleList"/>
    <dgm:cxn modelId="{137A7744-1EB5-4EE6-8C3E-FAB7D2D88FF6}" type="presParOf" srcId="{A254F19A-E593-45EF-A3E7-BEC082E0F67D}" destId="{78AB7AF0-9585-43C2-B057-B18A0BE1CD33}" srcOrd="2" destOrd="0" presId="urn:microsoft.com/office/officeart/2018/2/layout/IconCircleList"/>
    <dgm:cxn modelId="{E4A949F7-9B1A-4AB3-AD3B-97CA9D85101E}" type="presParOf" srcId="{A254F19A-E593-45EF-A3E7-BEC082E0F67D}" destId="{F1A8E0AE-FDDA-4897-8B01-9F68119C3758}" srcOrd="3" destOrd="0" presId="urn:microsoft.com/office/officeart/2018/2/layout/IconCircleList"/>
    <dgm:cxn modelId="{7FF8E631-7504-485B-9F46-976BFF4D9987}" type="presParOf" srcId="{FB5D5F32-3C6D-44A4-A716-B56F7B7D4C0B}" destId="{138A9D3E-745B-4CE8-A02B-4FD4A730689D}" srcOrd="5" destOrd="0" presId="urn:microsoft.com/office/officeart/2018/2/layout/IconCircleList"/>
    <dgm:cxn modelId="{C17A232D-082B-4800-9B30-EAD7D08E43F0}" type="presParOf" srcId="{FB5D5F32-3C6D-44A4-A716-B56F7B7D4C0B}" destId="{BCDCDF82-D304-489C-8E9D-4A55A5F4D338}" srcOrd="6" destOrd="0" presId="urn:microsoft.com/office/officeart/2018/2/layout/IconCircleList"/>
    <dgm:cxn modelId="{08BE6538-5988-4F50-A8EC-179F2A7B79D7}" type="presParOf" srcId="{BCDCDF82-D304-489C-8E9D-4A55A5F4D338}" destId="{3835E0BE-8F22-4840-9BB9-E529FAFF6A23}" srcOrd="0" destOrd="0" presId="urn:microsoft.com/office/officeart/2018/2/layout/IconCircleList"/>
    <dgm:cxn modelId="{DBA503FD-E931-45B0-85E1-016298831318}" type="presParOf" srcId="{BCDCDF82-D304-489C-8E9D-4A55A5F4D338}" destId="{0CBFEAE1-E8F8-451B-B120-C8FE779907F8}" srcOrd="1" destOrd="0" presId="urn:microsoft.com/office/officeart/2018/2/layout/IconCircleList"/>
    <dgm:cxn modelId="{3AF689B1-1DD6-4814-A97A-64DF9A0AFD24}" type="presParOf" srcId="{BCDCDF82-D304-489C-8E9D-4A55A5F4D338}" destId="{29724920-F13E-4C46-8091-ECEF509F5C9A}" srcOrd="2" destOrd="0" presId="urn:microsoft.com/office/officeart/2018/2/layout/IconCircleList"/>
    <dgm:cxn modelId="{9B786250-58BF-4316-B251-9B69145AB6A8}" type="presParOf" srcId="{BCDCDF82-D304-489C-8E9D-4A55A5F4D338}" destId="{803CF141-B526-4B0F-896D-95B9B5AEC91D}" srcOrd="3" destOrd="0" presId="urn:microsoft.com/office/officeart/2018/2/layout/IconCircleList"/>
    <dgm:cxn modelId="{8A0F460D-53FA-4DF0-A8C3-8E48DF0EBCF7}" type="presParOf" srcId="{FB5D5F32-3C6D-44A4-A716-B56F7B7D4C0B}" destId="{BF2069B6-C0BD-4C71-8EB8-14FBE9B1F037}" srcOrd="7" destOrd="0" presId="urn:microsoft.com/office/officeart/2018/2/layout/IconCircleList"/>
    <dgm:cxn modelId="{F7337D89-18ED-4C0C-AE83-440FA667EE63}" type="presParOf" srcId="{FB5D5F32-3C6D-44A4-A716-B56F7B7D4C0B}" destId="{26CF6561-900B-4091-86D9-041C080729BE}" srcOrd="8" destOrd="0" presId="urn:microsoft.com/office/officeart/2018/2/layout/IconCircleList"/>
    <dgm:cxn modelId="{ED33F9DA-5C2F-477A-9B5A-82263724819F}" type="presParOf" srcId="{26CF6561-900B-4091-86D9-041C080729BE}" destId="{AC513953-FA1B-4712-888B-316152F97211}" srcOrd="0" destOrd="0" presId="urn:microsoft.com/office/officeart/2018/2/layout/IconCircleList"/>
    <dgm:cxn modelId="{961BF24B-AE38-4F11-928B-DC6573EF0CB4}" type="presParOf" srcId="{26CF6561-900B-4091-86D9-041C080729BE}" destId="{5F51B09E-CBDB-4CA4-960A-0BB7DC0A8DA5}" srcOrd="1" destOrd="0" presId="urn:microsoft.com/office/officeart/2018/2/layout/IconCircleList"/>
    <dgm:cxn modelId="{C48AE85C-0147-42B9-847B-2DC55BEC363A}" type="presParOf" srcId="{26CF6561-900B-4091-86D9-041C080729BE}" destId="{2776E241-E67A-4198-A6AB-3127A121F1B8}" srcOrd="2" destOrd="0" presId="urn:microsoft.com/office/officeart/2018/2/layout/IconCircleList"/>
    <dgm:cxn modelId="{CBA4688C-81EB-444D-A21A-11C72B04A1DD}" type="presParOf" srcId="{26CF6561-900B-4091-86D9-041C080729BE}" destId="{5A39222E-7C7E-4DB5-9774-23A1F194940E}" srcOrd="3" destOrd="0" presId="urn:microsoft.com/office/officeart/2018/2/layout/IconCircleList"/>
    <dgm:cxn modelId="{F845FD5E-2D62-448C-AB71-B718EBBCEA92}" type="presParOf" srcId="{FB5D5F32-3C6D-44A4-A716-B56F7B7D4C0B}" destId="{2B501B16-8265-4C0D-A52F-5841AF90633B}" srcOrd="9" destOrd="0" presId="urn:microsoft.com/office/officeart/2018/2/layout/IconCircleList"/>
    <dgm:cxn modelId="{AB6AE9BC-831D-4FAD-B75C-07C3D0516CD9}" type="presParOf" srcId="{FB5D5F32-3C6D-44A4-A716-B56F7B7D4C0B}" destId="{72E16CD9-D1E3-4EBB-8F85-5E44AFAEE63B}" srcOrd="10" destOrd="0" presId="urn:microsoft.com/office/officeart/2018/2/layout/IconCircleList"/>
    <dgm:cxn modelId="{FFB548C9-4EF3-4538-AD54-94A6612BC575}" type="presParOf" srcId="{72E16CD9-D1E3-4EBB-8F85-5E44AFAEE63B}" destId="{36DF35E4-949C-4691-AF14-814DA110F9EB}" srcOrd="0" destOrd="0" presId="urn:microsoft.com/office/officeart/2018/2/layout/IconCircleList"/>
    <dgm:cxn modelId="{D5AC48EF-6920-450E-8033-FBA9441356D1}" type="presParOf" srcId="{72E16CD9-D1E3-4EBB-8F85-5E44AFAEE63B}" destId="{1CFC1ABE-9A31-451F-A1E2-CDC94B99B93C}" srcOrd="1" destOrd="0" presId="urn:microsoft.com/office/officeart/2018/2/layout/IconCircleList"/>
    <dgm:cxn modelId="{BB0C6507-9F73-45D8-8173-FC5577C60723}" type="presParOf" srcId="{72E16CD9-D1E3-4EBB-8F85-5E44AFAEE63B}" destId="{6918971E-AF0F-460F-9744-F1F202E392AE}" srcOrd="2" destOrd="0" presId="urn:microsoft.com/office/officeart/2018/2/layout/IconCircleList"/>
    <dgm:cxn modelId="{FFECD91F-686E-4F84-871B-0461366DD7BD}" type="presParOf" srcId="{72E16CD9-D1E3-4EBB-8F85-5E44AFAEE63B}" destId="{A8A2F8FF-7D52-42D6-A113-87631B845131}" srcOrd="3" destOrd="0" presId="urn:microsoft.com/office/officeart/2018/2/layout/IconCircleList"/>
    <dgm:cxn modelId="{996D2BB2-70F2-4541-A276-FFB820C9F092}" type="presParOf" srcId="{FB5D5F32-3C6D-44A4-A716-B56F7B7D4C0B}" destId="{6A049148-CE66-4C12-AAD8-3076219D3460}" srcOrd="11" destOrd="0" presId="urn:microsoft.com/office/officeart/2018/2/layout/IconCircleList"/>
    <dgm:cxn modelId="{DF55061B-C6B7-4E21-8247-7BB000625E7C}" type="presParOf" srcId="{FB5D5F32-3C6D-44A4-A716-B56F7B7D4C0B}" destId="{C02C2633-2737-481B-B396-01A521E3188B}" srcOrd="12" destOrd="0" presId="urn:microsoft.com/office/officeart/2018/2/layout/IconCircleList"/>
    <dgm:cxn modelId="{4AB00D91-A5B2-4730-A2C3-E25E730E6788}" type="presParOf" srcId="{C02C2633-2737-481B-B396-01A521E3188B}" destId="{CB593DBF-7BE0-4D5E-AA6B-5FC08B1A6E46}" srcOrd="0" destOrd="0" presId="urn:microsoft.com/office/officeart/2018/2/layout/IconCircleList"/>
    <dgm:cxn modelId="{4EBCB10A-E516-41F2-AD88-410F4E4B66D9}" type="presParOf" srcId="{C02C2633-2737-481B-B396-01A521E3188B}" destId="{48EA00F4-FC2B-4188-BD33-85048B8D02C4}" srcOrd="1" destOrd="0" presId="urn:microsoft.com/office/officeart/2018/2/layout/IconCircleList"/>
    <dgm:cxn modelId="{A0548800-4E1F-4E0E-AA26-230813E4E833}" type="presParOf" srcId="{C02C2633-2737-481B-B396-01A521E3188B}" destId="{8E02FC66-5141-4A28-9AEE-02F55F1852B3}" srcOrd="2" destOrd="0" presId="urn:microsoft.com/office/officeart/2018/2/layout/IconCircleList"/>
    <dgm:cxn modelId="{AC7D08CA-20F7-4C90-B2C2-94943F46B894}" type="presParOf" srcId="{C02C2633-2737-481B-B396-01A521E3188B}" destId="{FCE0EDA2-E616-4BD8-8528-F0D92D3206A9}" srcOrd="3" destOrd="0" presId="urn:microsoft.com/office/officeart/2018/2/layout/IconCircleList"/>
    <dgm:cxn modelId="{662E359E-374D-49FE-99DA-5D4728977018}" type="presParOf" srcId="{FB5D5F32-3C6D-44A4-A716-B56F7B7D4C0B}" destId="{7C910140-2CC2-478C-B56C-4E4724C3BC70}" srcOrd="13" destOrd="0" presId="urn:microsoft.com/office/officeart/2018/2/layout/IconCircleList"/>
    <dgm:cxn modelId="{44B30BC2-AF92-4F57-8B9C-B39C5A4A155A}" type="presParOf" srcId="{FB5D5F32-3C6D-44A4-A716-B56F7B7D4C0B}" destId="{4F6EF1CB-5609-487F-9FE3-153FCE8E0267}" srcOrd="14" destOrd="0" presId="urn:microsoft.com/office/officeart/2018/2/layout/IconCircleList"/>
    <dgm:cxn modelId="{6CC534EB-9033-4494-9335-B5FB7BF114D8}" type="presParOf" srcId="{4F6EF1CB-5609-487F-9FE3-153FCE8E0267}" destId="{3039145E-0C10-4B57-A813-0363CD663580}" srcOrd="0" destOrd="0" presId="urn:microsoft.com/office/officeart/2018/2/layout/IconCircleList"/>
    <dgm:cxn modelId="{D6487EE2-E104-4ADB-9F3C-58EAD28A9FFF}" type="presParOf" srcId="{4F6EF1CB-5609-487F-9FE3-153FCE8E0267}" destId="{9AF9B214-8415-4162-8207-F64F7B8C0399}" srcOrd="1" destOrd="0" presId="urn:microsoft.com/office/officeart/2018/2/layout/IconCircleList"/>
    <dgm:cxn modelId="{59F6B0F1-7DE3-4B8F-99DE-C57787471B89}" type="presParOf" srcId="{4F6EF1CB-5609-487F-9FE3-153FCE8E0267}" destId="{2F8B5D81-775F-4AB2-902C-C6AD868F4972}" srcOrd="2" destOrd="0" presId="urn:microsoft.com/office/officeart/2018/2/layout/IconCircleList"/>
    <dgm:cxn modelId="{F16846AC-B1CF-4F74-AB17-FBBDB72EC4B2}" type="presParOf" srcId="{4F6EF1CB-5609-487F-9FE3-153FCE8E0267}" destId="{463B580D-61F4-4951-846F-C20C28DDD25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34A79-AACB-4DD2-B180-D97D971B79CF}">
      <dsp:nvSpPr>
        <dsp:cNvPr id="0" name=""/>
        <dsp:cNvSpPr/>
      </dsp:nvSpPr>
      <dsp:spPr>
        <a:xfrm>
          <a:off x="82613" y="90470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357F5-D303-4353-8B82-FC98F79E7857}">
      <dsp:nvSpPr>
        <dsp:cNvPr id="0" name=""/>
        <dsp:cNvSpPr/>
      </dsp:nvSpPr>
      <dsp:spPr>
        <a:xfrm>
          <a:off x="271034" y="278892"/>
          <a:ext cx="520402" cy="52040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76E981-86EE-4171-96B6-1CC242C569D0}">
      <dsp:nvSpPr>
        <dsp:cNvPr id="0" name=""/>
        <dsp:cNvSpPr/>
      </dsp:nvSpPr>
      <dsp:spPr>
        <a:xfrm>
          <a:off x="1172126" y="90470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Problem Statement (What your project is about ? )</a:t>
          </a:r>
        </a:p>
      </dsp:txBody>
      <dsp:txXfrm>
        <a:off x="1172126" y="90470"/>
        <a:ext cx="2114937" cy="897246"/>
      </dsp:txXfrm>
    </dsp:sp>
    <dsp:sp modelId="{B92A233A-3173-4A2C-8CCA-FA2C7D0537A2}">
      <dsp:nvSpPr>
        <dsp:cNvPr id="0" name=""/>
        <dsp:cNvSpPr/>
      </dsp:nvSpPr>
      <dsp:spPr>
        <a:xfrm>
          <a:off x="3655575" y="90470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DC918-B312-468D-A834-1AE9EB8F56AA}">
      <dsp:nvSpPr>
        <dsp:cNvPr id="0" name=""/>
        <dsp:cNvSpPr/>
      </dsp:nvSpPr>
      <dsp:spPr>
        <a:xfrm>
          <a:off x="3843996" y="278892"/>
          <a:ext cx="520402" cy="52040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703691-ABF0-427E-958E-F64C0D8BBE48}">
      <dsp:nvSpPr>
        <dsp:cNvPr id="0" name=""/>
        <dsp:cNvSpPr/>
      </dsp:nvSpPr>
      <dsp:spPr>
        <a:xfrm>
          <a:off x="4745088" y="90470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Tech stack</a:t>
          </a:r>
        </a:p>
      </dsp:txBody>
      <dsp:txXfrm>
        <a:off x="4745088" y="90470"/>
        <a:ext cx="2114937" cy="897246"/>
      </dsp:txXfrm>
    </dsp:sp>
    <dsp:sp modelId="{56359F3F-C4FB-45B5-9CC9-DD9CE1A04E91}">
      <dsp:nvSpPr>
        <dsp:cNvPr id="0" name=""/>
        <dsp:cNvSpPr/>
      </dsp:nvSpPr>
      <dsp:spPr>
        <a:xfrm>
          <a:off x="7228536" y="90470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FB91A6-706F-40F6-BE47-7BB5FF48AA85}">
      <dsp:nvSpPr>
        <dsp:cNvPr id="0" name=""/>
        <dsp:cNvSpPr/>
      </dsp:nvSpPr>
      <dsp:spPr>
        <a:xfrm>
          <a:off x="7416958" y="278892"/>
          <a:ext cx="520402" cy="52040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A8E0AE-FDDA-4897-8B01-9F68119C3758}">
      <dsp:nvSpPr>
        <dsp:cNvPr id="0" name=""/>
        <dsp:cNvSpPr/>
      </dsp:nvSpPr>
      <dsp:spPr>
        <a:xfrm>
          <a:off x="8318049" y="90470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Approach</a:t>
          </a:r>
        </a:p>
      </dsp:txBody>
      <dsp:txXfrm>
        <a:off x="8318049" y="90470"/>
        <a:ext cx="2114937" cy="897246"/>
      </dsp:txXfrm>
    </dsp:sp>
    <dsp:sp modelId="{3835E0BE-8F22-4840-9BB9-E529FAFF6A23}">
      <dsp:nvSpPr>
        <dsp:cNvPr id="0" name=""/>
        <dsp:cNvSpPr/>
      </dsp:nvSpPr>
      <dsp:spPr>
        <a:xfrm>
          <a:off x="82613" y="172764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BFEAE1-E8F8-451B-B120-C8FE779907F8}">
      <dsp:nvSpPr>
        <dsp:cNvPr id="0" name=""/>
        <dsp:cNvSpPr/>
      </dsp:nvSpPr>
      <dsp:spPr>
        <a:xfrm>
          <a:off x="271034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CF141-B526-4B0F-896D-95B9B5AEC91D}">
      <dsp:nvSpPr>
        <dsp:cNvPr id="0" name=""/>
        <dsp:cNvSpPr/>
      </dsp:nvSpPr>
      <dsp:spPr>
        <a:xfrm>
          <a:off x="1172126" y="172764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Experiments</a:t>
          </a:r>
        </a:p>
      </dsp:txBody>
      <dsp:txXfrm>
        <a:off x="1172126" y="1727649"/>
        <a:ext cx="2114937" cy="897246"/>
      </dsp:txXfrm>
    </dsp:sp>
    <dsp:sp modelId="{AC513953-FA1B-4712-888B-316152F97211}">
      <dsp:nvSpPr>
        <dsp:cNvPr id="0" name=""/>
        <dsp:cNvSpPr/>
      </dsp:nvSpPr>
      <dsp:spPr>
        <a:xfrm>
          <a:off x="3655575" y="172764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51B09E-CBDB-4CA4-960A-0BB7DC0A8DA5}">
      <dsp:nvSpPr>
        <dsp:cNvPr id="0" name=""/>
        <dsp:cNvSpPr/>
      </dsp:nvSpPr>
      <dsp:spPr>
        <a:xfrm>
          <a:off x="3843996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39222E-7C7E-4DB5-9774-23A1F194940E}">
      <dsp:nvSpPr>
        <dsp:cNvPr id="0" name=""/>
        <dsp:cNvSpPr/>
      </dsp:nvSpPr>
      <dsp:spPr>
        <a:xfrm>
          <a:off x="4745088" y="172764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Result Analysis</a:t>
          </a:r>
        </a:p>
      </dsp:txBody>
      <dsp:txXfrm>
        <a:off x="4745088" y="1727649"/>
        <a:ext cx="2114937" cy="897246"/>
      </dsp:txXfrm>
    </dsp:sp>
    <dsp:sp modelId="{36DF35E4-949C-4691-AF14-814DA110F9EB}">
      <dsp:nvSpPr>
        <dsp:cNvPr id="0" name=""/>
        <dsp:cNvSpPr/>
      </dsp:nvSpPr>
      <dsp:spPr>
        <a:xfrm>
          <a:off x="7228536" y="1727649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FC1ABE-9A31-451F-A1E2-CDC94B99B93C}">
      <dsp:nvSpPr>
        <dsp:cNvPr id="0" name=""/>
        <dsp:cNvSpPr/>
      </dsp:nvSpPr>
      <dsp:spPr>
        <a:xfrm>
          <a:off x="7416958" y="1916070"/>
          <a:ext cx="520402" cy="52040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A2F8FF-7D52-42D6-A113-87631B845131}">
      <dsp:nvSpPr>
        <dsp:cNvPr id="0" name=""/>
        <dsp:cNvSpPr/>
      </dsp:nvSpPr>
      <dsp:spPr>
        <a:xfrm>
          <a:off x="8318049" y="1727649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GPU hour usages and GPU Utilization</a:t>
          </a:r>
        </a:p>
      </dsp:txBody>
      <dsp:txXfrm>
        <a:off x="8318049" y="1727649"/>
        <a:ext cx="2114937" cy="897246"/>
      </dsp:txXfrm>
    </dsp:sp>
    <dsp:sp modelId="{CB593DBF-7BE0-4D5E-AA6B-5FC08B1A6E46}">
      <dsp:nvSpPr>
        <dsp:cNvPr id="0" name=""/>
        <dsp:cNvSpPr/>
      </dsp:nvSpPr>
      <dsp:spPr>
        <a:xfrm>
          <a:off x="82613" y="3364827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EA00F4-FC2B-4188-BD33-85048B8D02C4}">
      <dsp:nvSpPr>
        <dsp:cNvPr id="0" name=""/>
        <dsp:cNvSpPr/>
      </dsp:nvSpPr>
      <dsp:spPr>
        <a:xfrm>
          <a:off x="271034" y="3553249"/>
          <a:ext cx="520402" cy="52040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E0EDA2-E616-4BD8-8528-F0D92D3206A9}">
      <dsp:nvSpPr>
        <dsp:cNvPr id="0" name=""/>
        <dsp:cNvSpPr/>
      </dsp:nvSpPr>
      <dsp:spPr>
        <a:xfrm>
          <a:off x="1172126" y="336482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Challenges &amp; Future scope</a:t>
          </a:r>
        </a:p>
      </dsp:txBody>
      <dsp:txXfrm>
        <a:off x="1172126" y="3364827"/>
        <a:ext cx="2114937" cy="897246"/>
      </dsp:txXfrm>
    </dsp:sp>
    <dsp:sp modelId="{3039145E-0C10-4B57-A813-0363CD663580}">
      <dsp:nvSpPr>
        <dsp:cNvPr id="0" name=""/>
        <dsp:cNvSpPr/>
      </dsp:nvSpPr>
      <dsp:spPr>
        <a:xfrm>
          <a:off x="3655575" y="3364827"/>
          <a:ext cx="897246" cy="897246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F9B214-8415-4162-8207-F64F7B8C0399}">
      <dsp:nvSpPr>
        <dsp:cNvPr id="0" name=""/>
        <dsp:cNvSpPr/>
      </dsp:nvSpPr>
      <dsp:spPr>
        <a:xfrm>
          <a:off x="3843996" y="3553249"/>
          <a:ext cx="520402" cy="520402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B580D-61F4-4951-846F-C20C28DDD252}">
      <dsp:nvSpPr>
        <dsp:cNvPr id="0" name=""/>
        <dsp:cNvSpPr/>
      </dsp:nvSpPr>
      <dsp:spPr>
        <a:xfrm>
          <a:off x="4745088" y="3364827"/>
          <a:ext cx="2114937" cy="8972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Conclusion (Progess, Discussions)</a:t>
          </a:r>
        </a:p>
      </dsp:txBody>
      <dsp:txXfrm>
        <a:off x="4745088" y="3364827"/>
        <a:ext cx="2114937" cy="897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8A8145-9DAD-9948-A1F7-D4C56560D4F5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F88CC-ED8F-2C47-BE82-38515402C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05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memory consumption of a model depends on 1) model states 2) residual parameters; Training the model with suitable batch size, adequate sequence length to keep the activation memory that can fit the GPU memory.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F88CC-ED8F-2C47-BE82-38515402C6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70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0F88CC-ED8F-2C47-BE82-38515402C6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526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964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27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5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43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620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102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0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32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733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97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91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4BE531-B117-2749-B1D1-CA88CCAC0952}" type="datetimeFigureOut">
              <a:rPr lang="en-US" smtClean="0"/>
              <a:t>12/11/25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080BE0-0FEC-5B40-9F85-19790AF79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72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E8FDC-5159-7DEC-1082-2E9261C0C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51381"/>
            <a:ext cx="10512552" cy="4066540"/>
          </a:xfrm>
        </p:spPr>
        <p:txBody>
          <a:bodyPr anchor="b">
            <a:normAutofit/>
          </a:bodyPr>
          <a:lstStyle/>
          <a:p>
            <a:pPr algn="l"/>
            <a:r>
              <a:rPr lang="en-US" sz="6600" dirty="0"/>
              <a:t>Memory Profiling and Optimized Distributed Training for Billion Parameter LLMs 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BAE5B5-0755-927A-A9AE-7935B4A34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4983276"/>
            <a:ext cx="10512552" cy="1542312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US"/>
              <a:t>Presented by-</a:t>
            </a:r>
          </a:p>
          <a:p>
            <a:pPr algn="l"/>
            <a:r>
              <a:rPr lang="en-US"/>
              <a:t>Megha Agrawal, MS in Machine Learning </a:t>
            </a:r>
          </a:p>
          <a:p>
            <a:pPr algn="l"/>
            <a:r>
              <a:rPr lang="en-US"/>
              <a:t>Team name: Goodenough, 1 Member</a:t>
            </a:r>
          </a:p>
          <a:p>
            <a:pPr algn="l"/>
            <a:r>
              <a:rPr lang="en-US"/>
              <a:t>Course: Deep Dsitributed Learning (16:332:534:01), Fall 2025</a:t>
            </a:r>
          </a:p>
          <a:p>
            <a:pPr algn="l"/>
            <a:r>
              <a:rPr lang="en-US"/>
              <a:t>Instructer: Dr. Zhao Zhang</a:t>
            </a:r>
            <a:endParaRPr lang="en-US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18595"/>
            <a:ext cx="5410200" cy="18288"/>
          </a:xfrm>
          <a:custGeom>
            <a:avLst/>
            <a:gdLst>
              <a:gd name="csX0" fmla="*/ 0 w 5410200"/>
              <a:gd name="csY0" fmla="*/ 0 h 18288"/>
              <a:gd name="csX1" fmla="*/ 568071 w 5410200"/>
              <a:gd name="csY1" fmla="*/ 0 h 18288"/>
              <a:gd name="csX2" fmla="*/ 1298448 w 5410200"/>
              <a:gd name="csY2" fmla="*/ 0 h 18288"/>
              <a:gd name="csX3" fmla="*/ 1920621 w 5410200"/>
              <a:gd name="csY3" fmla="*/ 0 h 18288"/>
              <a:gd name="csX4" fmla="*/ 2488692 w 5410200"/>
              <a:gd name="csY4" fmla="*/ 0 h 18288"/>
              <a:gd name="csX5" fmla="*/ 3219069 w 5410200"/>
              <a:gd name="csY5" fmla="*/ 0 h 18288"/>
              <a:gd name="csX6" fmla="*/ 3895344 w 5410200"/>
              <a:gd name="csY6" fmla="*/ 0 h 18288"/>
              <a:gd name="csX7" fmla="*/ 4571619 w 5410200"/>
              <a:gd name="csY7" fmla="*/ 0 h 18288"/>
              <a:gd name="csX8" fmla="*/ 5410200 w 5410200"/>
              <a:gd name="csY8" fmla="*/ 0 h 18288"/>
              <a:gd name="csX9" fmla="*/ 5410200 w 5410200"/>
              <a:gd name="csY9" fmla="*/ 18288 h 18288"/>
              <a:gd name="csX10" fmla="*/ 4842129 w 5410200"/>
              <a:gd name="csY10" fmla="*/ 18288 h 18288"/>
              <a:gd name="csX11" fmla="*/ 4328160 w 5410200"/>
              <a:gd name="csY11" fmla="*/ 18288 h 18288"/>
              <a:gd name="csX12" fmla="*/ 3597783 w 5410200"/>
              <a:gd name="csY12" fmla="*/ 18288 h 18288"/>
              <a:gd name="csX13" fmla="*/ 3029712 w 5410200"/>
              <a:gd name="csY13" fmla="*/ 18288 h 18288"/>
              <a:gd name="csX14" fmla="*/ 2299335 w 5410200"/>
              <a:gd name="csY14" fmla="*/ 18288 h 18288"/>
              <a:gd name="csX15" fmla="*/ 1514856 w 5410200"/>
              <a:gd name="csY15" fmla="*/ 18288 h 18288"/>
              <a:gd name="csX16" fmla="*/ 892683 w 5410200"/>
              <a:gd name="csY16" fmla="*/ 18288 h 18288"/>
              <a:gd name="csX17" fmla="*/ 0 w 5410200"/>
              <a:gd name="csY17" fmla="*/ 18288 h 18288"/>
              <a:gd name="csX18" fmla="*/ 0 w 5410200"/>
              <a:gd name="csY18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78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CCB4F-9245-F208-0515-139D4415E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Analysis- Experiment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10CCD-D4B0-8462-4314-33E70BBB6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300" y="1825625"/>
            <a:ext cx="4762500" cy="1984375"/>
          </a:xfrm>
        </p:spPr>
        <p:txBody>
          <a:bodyPr>
            <a:normAutofit/>
          </a:bodyPr>
          <a:lstStyle/>
          <a:p>
            <a:r>
              <a:rPr lang="en-US" dirty="0" err="1"/>
              <a:t>TensorBoard</a:t>
            </a:r>
            <a:r>
              <a:rPr lang="en-US" dirty="0"/>
              <a:t> result:</a:t>
            </a:r>
          </a:p>
          <a:p>
            <a:pPr lvl="1"/>
            <a:r>
              <a:rPr lang="en-US" dirty="0"/>
              <a:t>Cached memory result can be considered to be useful for activations, other overhead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C202C-6EC4-6CD2-36ED-504D8FCCB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690687"/>
            <a:ext cx="6134100" cy="48289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FEFBDD-56F1-E1D6-7C9A-D2CDE2BA2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71625"/>
            <a:ext cx="6108700" cy="48089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884888-8092-3F0C-02CB-B2B384554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551629"/>
            <a:ext cx="6108700" cy="4808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452B9F-4C7F-D800-7106-204007D90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4" y="1531633"/>
            <a:ext cx="3075133" cy="24161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FA78B2-A778-CFE2-5547-E700657B8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3429000"/>
            <a:ext cx="3702047" cy="29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75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B9F24-9083-7CE2-C2F3-EF605E75C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Analysis- Experiment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223B4D-ED1D-C91F-0452-ABDA30785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4353" y="1655412"/>
            <a:ext cx="5080000" cy="317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C543A8-4BB8-2875-9B0B-495B6B6A9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55" y="1713392"/>
            <a:ext cx="6349998" cy="31749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551F0-61C1-47E9-F725-A12DDBE2A553}"/>
              </a:ext>
            </a:extLst>
          </p:cNvPr>
          <p:cNvSpPr txBox="1"/>
          <p:nvPr/>
        </p:nvSpPr>
        <p:spPr>
          <a:xfrm>
            <a:off x="7140389" y="5103674"/>
            <a:ext cx="3164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Output Metric: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rouge1: 34.3781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rouge2: 14.7272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rougeL</a:t>
            </a:r>
            <a:r>
              <a:rPr lang="en-IN" dirty="0"/>
              <a:t>: 25.9640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rougeLsum</a:t>
            </a:r>
            <a:r>
              <a:rPr lang="en-IN" dirty="0"/>
              <a:t>: 25.9448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093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0A0C5-149F-DDEB-4E1D-5A37BE794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0B6EE-D494-6404-8F17-C98B99870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Analysis- 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6A51C-F70E-F265-C692-410E61E34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300" y="1444625"/>
            <a:ext cx="4762500" cy="1984375"/>
          </a:xfrm>
        </p:spPr>
        <p:txBody>
          <a:bodyPr>
            <a:normAutofit/>
          </a:bodyPr>
          <a:lstStyle/>
          <a:p>
            <a:r>
              <a:rPr lang="en-US" dirty="0" err="1"/>
              <a:t>TensorBoard</a:t>
            </a:r>
            <a:r>
              <a:rPr lang="en-US" dirty="0"/>
              <a:t> result:</a:t>
            </a:r>
          </a:p>
          <a:p>
            <a:pPr lvl="1"/>
            <a:r>
              <a:rPr lang="en-US" dirty="0"/>
              <a:t>Cached memory result can be considered to be useful for activations, other overhead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C7C25-8785-9CB0-6C95-B201418D3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06969"/>
            <a:ext cx="6350000" cy="5168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0B2376-226E-D642-3FC1-4A0956F26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94269"/>
            <a:ext cx="3162300" cy="25670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B736A-AD42-274D-4F9A-E51952C020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775" y="3149600"/>
            <a:ext cx="4019550" cy="3241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15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1E8BC-EA49-6738-0E00-E229F1A8D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Analysis- Experiment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C3EED-0C88-5FB3-F787-DCA9AB1F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9524" y="4303619"/>
            <a:ext cx="4312770" cy="190668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2CBC43-EB14-7086-8B3C-53EA699F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4" y="2098628"/>
            <a:ext cx="7029544" cy="3514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20E4BA-D87E-4056-7C02-3C2E4E012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4" y="1346200"/>
            <a:ext cx="4731870" cy="295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0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B63D-2A6F-78BB-B74C-057609D1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Analysis- Experiment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CD9F5F-73E9-D620-917B-3552419AC9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0" y="1409467"/>
            <a:ext cx="4927600" cy="1765533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TensorBoard</a:t>
            </a:r>
            <a:r>
              <a:rPr lang="en-US" dirty="0"/>
              <a:t> result:</a:t>
            </a:r>
          </a:p>
          <a:p>
            <a:pPr lvl="1"/>
            <a:r>
              <a:rPr lang="en-US" dirty="0"/>
              <a:t>Rank 0 GPU memory profiling</a:t>
            </a:r>
          </a:p>
          <a:p>
            <a:pPr lvl="1"/>
            <a:r>
              <a:rPr lang="en-US" dirty="0"/>
              <a:t>Cached memory result can be considered to be useful for activations, other overhead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1E5AE1-3C43-0628-991A-8F932D6D8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409467"/>
            <a:ext cx="6324600" cy="50834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9D0CF-2C2E-C0E7-DBF5-09E07AAED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1409468"/>
            <a:ext cx="3149600" cy="25483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A1130F-4360-398C-74C9-AADC64DEF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600" y="3175000"/>
            <a:ext cx="43434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58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C7818-D7AE-D622-FEF7-0B779778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41" y="18255"/>
            <a:ext cx="10515600" cy="1325563"/>
          </a:xfrm>
        </p:spPr>
        <p:txBody>
          <a:bodyPr/>
          <a:lstStyle/>
          <a:p>
            <a:r>
              <a:rPr lang="en-US" dirty="0"/>
              <a:t>Result Analysis- Experiment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19AF8-A5ED-8FBE-C437-C7CB8B8B5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158" y="980673"/>
            <a:ext cx="9664861" cy="4351338"/>
          </a:xfrm>
        </p:spPr>
        <p:txBody>
          <a:bodyPr/>
          <a:lstStyle/>
          <a:p>
            <a:r>
              <a:rPr lang="en-US" dirty="0"/>
              <a:t>Nvidia-</a:t>
            </a:r>
            <a:r>
              <a:rPr lang="en-US" dirty="0" err="1"/>
              <a:t>smi</a:t>
            </a:r>
            <a:r>
              <a:rPr lang="en-US" dirty="0"/>
              <a:t> based GPU utilizations during summary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ABF5BB-CA5F-BE21-CE07-BD55768AA96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143" r="35336" b="27420"/>
          <a:stretch>
            <a:fillRect/>
          </a:stretch>
        </p:blipFill>
        <p:spPr>
          <a:xfrm>
            <a:off x="97420" y="1522804"/>
            <a:ext cx="4142548" cy="2058596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151BEC-971F-355F-55A5-A84F7022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285" r="34969" b="24927"/>
          <a:stretch>
            <a:fillRect/>
          </a:stretch>
        </p:blipFill>
        <p:spPr>
          <a:xfrm>
            <a:off x="4440981" y="1522804"/>
            <a:ext cx="3976932" cy="2058596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A342F0F-1345-2990-FCD4-799855444B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378" r="35231" b="3972"/>
          <a:stretch>
            <a:fillRect/>
          </a:stretch>
        </p:blipFill>
        <p:spPr>
          <a:xfrm>
            <a:off x="97420" y="3670300"/>
            <a:ext cx="4142548" cy="30202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B9F545-52AF-35E1-2440-751FEF8489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3103" r="34641" b="26339"/>
          <a:stretch>
            <a:fillRect/>
          </a:stretch>
        </p:blipFill>
        <p:spPr>
          <a:xfrm>
            <a:off x="4459885" y="3760386"/>
            <a:ext cx="6047062" cy="30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4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082622D-AAF3-4897-8629-FC918530D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4252A-D2B4-38DC-7F50-EBB8ADF69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641850"/>
            <a:ext cx="3611880" cy="1535865"/>
          </a:xfrm>
        </p:spPr>
        <p:txBody>
          <a:bodyPr>
            <a:normAutofit/>
          </a:bodyPr>
          <a:lstStyle/>
          <a:p>
            <a:r>
              <a:rPr lang="en-US" sz="3200"/>
              <a:t>Result Analysis- Experiment 3- PytorchProfiler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38EE0C-F756-13EA-CC53-36D040558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640" y="641850"/>
            <a:ext cx="6137608" cy="1535865"/>
          </a:xfrm>
        </p:spPr>
        <p:txBody>
          <a:bodyPr anchor="ctr">
            <a:noAutofit/>
          </a:bodyPr>
          <a:lstStyle/>
          <a:p>
            <a:r>
              <a:rPr lang="en-US" sz="1800" dirty="0"/>
              <a:t>File trace size: 11GB </a:t>
            </a:r>
          </a:p>
          <a:p>
            <a:r>
              <a:rPr lang="en-US" sz="1800" dirty="0"/>
              <a:t>Can analyze stepwise, operations-wise memory utilized</a:t>
            </a:r>
          </a:p>
          <a:p>
            <a:r>
              <a:rPr lang="en-US" sz="1800" dirty="0"/>
              <a:t>Helpful to find memory bottlenecks and improve memory optimized training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8A36E-732B-B54D-48E2-08542E8812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502" r="1" b="1"/>
          <a:stretch>
            <a:fillRect/>
          </a:stretch>
        </p:blipFill>
        <p:spPr>
          <a:xfrm>
            <a:off x="554416" y="2731167"/>
            <a:ext cx="11167447" cy="348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507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D0181E-EB4F-D3D9-AB8D-99CC88DE6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GPU hour usages and GPU Utilization</a:t>
            </a:r>
            <a:br>
              <a:rPr lang="en-US">
                <a:solidFill>
                  <a:srgbClr val="FFFFFF"/>
                </a:solidFill>
              </a:rPr>
            </a:br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E323D-A895-50E1-8935-408DEF8B7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1526033"/>
            <a:ext cx="6499118" cy="3935281"/>
          </a:xfrm>
        </p:spPr>
        <p:txBody>
          <a:bodyPr>
            <a:normAutofit/>
          </a:bodyPr>
          <a:lstStyle/>
          <a:p>
            <a:r>
              <a:rPr lang="en-US" sz="2600" dirty="0"/>
              <a:t>Total GPU hours used so far: 110 </a:t>
            </a:r>
            <a:r>
              <a:rPr lang="en-US" sz="2600" dirty="0" err="1"/>
              <a:t>hr</a:t>
            </a:r>
            <a:endParaRPr lang="en-US" sz="2600" dirty="0"/>
          </a:p>
          <a:p>
            <a:r>
              <a:rPr lang="en-US" sz="2600" dirty="0"/>
              <a:t>Till mid term: 25 </a:t>
            </a:r>
            <a:r>
              <a:rPr lang="en-US" sz="2600" dirty="0" err="1"/>
              <a:t>hrs</a:t>
            </a:r>
            <a:endParaRPr lang="en-US" sz="2600" dirty="0"/>
          </a:p>
          <a:p>
            <a:r>
              <a:rPr lang="en-US" sz="2600" dirty="0"/>
              <a:t>After Mid term:  85 </a:t>
            </a:r>
            <a:r>
              <a:rPr lang="en-US" sz="2600" dirty="0" err="1"/>
              <a:t>Hrs</a:t>
            </a:r>
            <a:endParaRPr lang="en-US" sz="2600" dirty="0"/>
          </a:p>
          <a:p>
            <a:r>
              <a:rPr lang="en-US" sz="2600" dirty="0"/>
              <a:t>Experiment 1 final run: ~6 </a:t>
            </a:r>
            <a:r>
              <a:rPr lang="en-US" sz="2600" dirty="0" err="1"/>
              <a:t>hr</a:t>
            </a:r>
            <a:r>
              <a:rPr lang="en-US" sz="2600" dirty="0"/>
              <a:t> 30 min </a:t>
            </a:r>
          </a:p>
          <a:p>
            <a:r>
              <a:rPr lang="en-US" sz="2600" dirty="0"/>
              <a:t>Experiment 2 final run : ~3  </a:t>
            </a:r>
            <a:r>
              <a:rPr lang="en-US" sz="2600" dirty="0" err="1"/>
              <a:t>hrs</a:t>
            </a:r>
            <a:r>
              <a:rPr lang="en-US" sz="2600" dirty="0"/>
              <a:t> </a:t>
            </a:r>
          </a:p>
          <a:p>
            <a:r>
              <a:rPr lang="en-US" sz="2600" dirty="0"/>
              <a:t>Experiment 3 final run : ~ 40 </a:t>
            </a:r>
            <a:r>
              <a:rPr lang="en-US" sz="2600" dirty="0" err="1"/>
              <a:t>hrs</a:t>
            </a:r>
            <a:endParaRPr lang="en-US" sz="2600" dirty="0"/>
          </a:p>
          <a:p>
            <a:r>
              <a:rPr lang="en-US" sz="2600" dirty="0"/>
              <a:t>Research, experimenting, debugging: ~35 </a:t>
            </a:r>
            <a:r>
              <a:rPr lang="en-US" sz="2600" dirty="0" err="1"/>
              <a:t>hrs</a:t>
            </a:r>
            <a:r>
              <a:rPr lang="en-US" sz="2600" dirty="0"/>
              <a:t>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981011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554CA6-288E-4202-BC52-2E5A8F0C0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327D52-C8FE-6021-7727-9C7BA0555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074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Challenges &amp; Future Scope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ADAEC-0B7C-7070-0427-69C9DAAC3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0153" y="950259"/>
            <a:ext cx="5911799" cy="5737412"/>
          </a:xfrm>
        </p:spPr>
        <p:txBody>
          <a:bodyPr>
            <a:noAutofit/>
          </a:bodyPr>
          <a:lstStyle/>
          <a:p>
            <a:r>
              <a:rPr lang="en-US" sz="1800" dirty="0"/>
              <a:t>Challenges:</a:t>
            </a:r>
          </a:p>
          <a:p>
            <a:pPr lvl="1"/>
            <a:r>
              <a:rPr lang="en-US" sz="1800" dirty="0"/>
              <a:t>Memory profiling visualization</a:t>
            </a:r>
          </a:p>
          <a:p>
            <a:pPr lvl="1"/>
            <a:r>
              <a:rPr lang="en-US" sz="1800" dirty="0"/>
              <a:t>Debugging OOM error</a:t>
            </a:r>
          </a:p>
          <a:p>
            <a:pPr lvl="1"/>
            <a:r>
              <a:rPr lang="en-US" sz="1800" dirty="0"/>
              <a:t>Finding optimal size of hyperparameters and GPU numbers by running multiple runs</a:t>
            </a:r>
          </a:p>
          <a:p>
            <a:pPr lvl="1"/>
            <a:r>
              <a:rPr lang="en-US" sz="1800" dirty="0"/>
              <a:t>Trials to use ADAM optimizer offloading but not successful </a:t>
            </a:r>
          </a:p>
          <a:p>
            <a:pPr lvl="1"/>
            <a:endParaRPr lang="en-US" sz="1800" dirty="0"/>
          </a:p>
          <a:p>
            <a:r>
              <a:rPr lang="en-US" sz="1800" dirty="0"/>
              <a:t>Future Scope: </a:t>
            </a:r>
          </a:p>
          <a:p>
            <a:pPr lvl="1"/>
            <a:r>
              <a:rPr lang="en-US" sz="1800" dirty="0"/>
              <a:t>Improve the codebase for </a:t>
            </a:r>
            <a:r>
              <a:rPr lang="en-US" sz="1800" dirty="0" err="1"/>
              <a:t>MultiGPU</a:t>
            </a:r>
            <a:r>
              <a:rPr lang="en-US" sz="1800" dirty="0"/>
              <a:t> memory visualization</a:t>
            </a:r>
          </a:p>
          <a:p>
            <a:pPr lvl="1"/>
            <a:r>
              <a:rPr lang="en-US" sz="1800" dirty="0"/>
              <a:t>Change batch size dynamically, where GPU utilization is not maximum</a:t>
            </a:r>
          </a:p>
          <a:p>
            <a:pPr lvl="1"/>
            <a:r>
              <a:rPr lang="en-US" sz="1800" dirty="0"/>
              <a:t>Extend  code base to develop a tool to optimize the hyperparameters selection  by only giving the model and dataset information</a:t>
            </a:r>
          </a:p>
          <a:p>
            <a:pPr lvl="1"/>
            <a:r>
              <a:rPr lang="en-US" sz="1800" dirty="0"/>
              <a:t>Opensource contribution to </a:t>
            </a:r>
            <a:r>
              <a:rPr lang="en-US" sz="1800" dirty="0" err="1"/>
              <a:t>Deepspeed</a:t>
            </a:r>
            <a:r>
              <a:rPr lang="en-US" sz="1800" dirty="0"/>
              <a:t> library to integrate this Memory profiler framework </a:t>
            </a:r>
          </a:p>
          <a:p>
            <a:pPr lvl="1"/>
            <a:r>
              <a:rPr lang="en-US" sz="1800" dirty="0"/>
              <a:t>Opensource the profile traces for DDL research community</a:t>
            </a:r>
          </a:p>
        </p:txBody>
      </p:sp>
    </p:spTree>
    <p:extLst>
      <p:ext uri="{BB962C8B-B14F-4D97-AF65-F5344CB8AC3E}">
        <p14:creationId xmlns:p14="http://schemas.microsoft.com/office/powerpoint/2010/main" val="3158031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4026CDBE-565D-E6F3-E6D0-713652CD639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41" r="33507"/>
          <a:stretch>
            <a:fillRect/>
          </a:stretch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D3BAB-D9FD-0EB8-0B1D-FE89A386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 dirty="0"/>
              <a:t>Conclusion (Progress, Discussions)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A7E58-99C8-3D9F-D83E-EC20B91C1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sz="2000" dirty="0"/>
              <a:t>Progress : Completed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Report : </a:t>
            </a:r>
            <a:r>
              <a:rPr lang="en-US" sz="2000" dirty="0" err="1"/>
              <a:t>pytorch</a:t>
            </a:r>
            <a:r>
              <a:rPr lang="en-US" sz="2000" dirty="0"/>
              <a:t> profiler trace analysis</a:t>
            </a:r>
          </a:p>
          <a:p>
            <a:pPr>
              <a:buFont typeface="Wingdings" pitchFamily="2" charset="2"/>
              <a:buChar char="ü"/>
            </a:pPr>
            <a:r>
              <a:rPr lang="en-US" sz="2000" dirty="0"/>
              <a:t>Successfully able to: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Profile memory for </a:t>
            </a:r>
            <a:r>
              <a:rPr lang="en-US" sz="2000" dirty="0" err="1"/>
              <a:t>deepspeed</a:t>
            </a:r>
            <a:r>
              <a:rPr lang="en-US" sz="2000" dirty="0"/>
              <a:t> zero 1/2/3 sharding techniques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Fine tune 20 billion parameter model on 1K+ sequence length with ~90% </a:t>
            </a:r>
            <a:r>
              <a:rPr lang="en-US" sz="2000" dirty="0" err="1"/>
              <a:t>gpu</a:t>
            </a:r>
            <a:r>
              <a:rPr lang="en-US" sz="2000" dirty="0"/>
              <a:t> utilization</a:t>
            </a:r>
          </a:p>
          <a:p>
            <a:pPr lvl="1">
              <a:buFont typeface="Wingdings" pitchFamily="2" charset="2"/>
              <a:buChar char="ü"/>
            </a:pPr>
            <a:r>
              <a:rPr lang="en-US" sz="2000" dirty="0"/>
              <a:t>Train on distributed HPC environment  </a:t>
            </a:r>
          </a:p>
          <a:p>
            <a:pPr lvl="1"/>
            <a:endParaRPr lang="en-US" sz="2000" dirty="0"/>
          </a:p>
          <a:p>
            <a:pPr>
              <a:buFont typeface="Wingdings" pitchFamily="2" charset="2"/>
              <a:buChar char="v"/>
            </a:pPr>
            <a:r>
              <a:rPr lang="en-US" sz="2000" dirty="0"/>
              <a:t>Learning Outcome: 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/>
              <a:t>Distributed training on a HPC cluster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/>
              <a:t>Understanding of memory error debugging, memory estimation insights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dirty="0"/>
              <a:t>Fine tuning of LLM models  </a:t>
            </a:r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575196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FB8C4-D0B2-AA5B-D929-F725E6C5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/>
              <a:t>Outline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89F75B2-5E55-D3C1-01F7-8764734D08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4049173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970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142C3E-8515-6B92-4B2E-8C074516D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 &amp; Answers</a:t>
            </a:r>
          </a:p>
        </p:txBody>
      </p:sp>
      <p:sp>
        <p:nvSpPr>
          <p:cNvPr id="39" name="Freeform: Shape 22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24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: Shape 26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7DDBC-89EA-0B63-C8C3-BECCFFE83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820880"/>
            <a:ext cx="5257799" cy="4889350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dirty="0"/>
              <a:t>Is it a good idea to increase the GPU numbers to solve the activations and overhead related OOM errors ?</a:t>
            </a:r>
          </a:p>
        </p:txBody>
      </p:sp>
      <p:sp>
        <p:nvSpPr>
          <p:cNvPr id="42" name="Freeform: Shape 28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: Shape 30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32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945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F76F2-EFF5-52F0-AD01-D5E5334C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Slides(1)</a:t>
            </a:r>
          </a:p>
        </p:txBody>
      </p:sp>
      <p:pic>
        <p:nvPicPr>
          <p:cNvPr id="4" name="Content Placeholder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EBA6A00-7B43-E599-91DB-0CBC32F5C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993" y="1558925"/>
            <a:ext cx="723061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00FD4F-F089-C429-AE9A-488F945AF589}"/>
              </a:ext>
            </a:extLst>
          </p:cNvPr>
          <p:cNvSpPr txBox="1"/>
          <p:nvPr/>
        </p:nvSpPr>
        <p:spPr>
          <a:xfrm>
            <a:off x="1028700" y="6184900"/>
            <a:ext cx="506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memory allocated while loading ul20 on 4 GPUs </a:t>
            </a:r>
          </a:p>
        </p:txBody>
      </p:sp>
    </p:spTree>
    <p:extLst>
      <p:ext uri="{BB962C8B-B14F-4D97-AF65-F5344CB8AC3E}">
        <p14:creationId xmlns:p14="http://schemas.microsoft.com/office/powerpoint/2010/main" val="5293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D366B-5D88-1D4C-0958-E351DC6D6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0632A-7C7E-973C-C473-01115A8F8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8999"/>
            <a:ext cx="10515600" cy="2747963"/>
          </a:xfrm>
        </p:spPr>
        <p:txBody>
          <a:bodyPr>
            <a:normAutofit fontScale="47500" lnSpcReduction="20000"/>
          </a:bodyPr>
          <a:lstStyle/>
          <a:p>
            <a:endParaRPr lang="en-GB" dirty="0"/>
          </a:p>
          <a:p>
            <a:r>
              <a:rPr lang="en-US" sz="4200" dirty="0"/>
              <a:t>Memory allocated while used 8 GPUs with UL2</a:t>
            </a:r>
          </a:p>
          <a:p>
            <a:endParaRPr lang="en-GB" dirty="0"/>
          </a:p>
          <a:p>
            <a:r>
              <a:rPr lang="en-GB" dirty="0"/>
              <a:t>nid001080: ================================================================================</a:t>
            </a:r>
            <a:endParaRPr lang="en-IN" dirty="0"/>
          </a:p>
          <a:p>
            <a:r>
              <a:rPr lang="en-GB" dirty="0"/>
              <a:t>nid001080: [Rank 2 | Local Rank 2] GPU Memory Stats - Step 0 [TRAIN BEGIN]</a:t>
            </a:r>
            <a:endParaRPr lang="en-IN" dirty="0"/>
          </a:p>
          <a:p>
            <a:r>
              <a:rPr lang="en-GB" dirty="0"/>
              <a:t>nid001080: ================================================================================</a:t>
            </a:r>
            <a:endParaRPr lang="en-IN" dirty="0"/>
          </a:p>
          <a:p>
            <a:r>
              <a:rPr lang="en-GB" dirty="0"/>
              <a:t>nid001080:   Allocated:     19.494 GB (Max: 20.021 GB)</a:t>
            </a:r>
            <a:endParaRPr lang="en-IN" dirty="0"/>
          </a:p>
          <a:p>
            <a:r>
              <a:rPr lang="en-GB" dirty="0"/>
              <a:t>nid001080:   Reserved:      25.503 GB (Max: 25.503 GB)</a:t>
            </a:r>
            <a:endParaRPr lang="en-IN" dirty="0"/>
          </a:p>
          <a:p>
            <a:r>
              <a:rPr lang="en-GB" dirty="0"/>
              <a:t>nid001080:   Cached (Free): 6.009 GB</a:t>
            </a:r>
            <a:endParaRPr lang="en-IN" dirty="0"/>
          </a:p>
          <a:p>
            <a:r>
              <a:rPr lang="en-GB" dirty="0"/>
              <a:t>nid001080: ================================================================================</a:t>
            </a:r>
            <a:endParaRPr lang="en-IN" dirty="0"/>
          </a:p>
          <a:p>
            <a:endParaRPr lang="en-US" dirty="0"/>
          </a:p>
        </p:txBody>
      </p:sp>
      <p:pic>
        <p:nvPicPr>
          <p:cNvPr id="6" name="Picture 5" descr="A close up of a document&#10;&#10;AI-generated content may be incorrect.">
            <a:extLst>
              <a:ext uri="{FF2B5EF4-FFF2-40B4-BE49-F238E27FC236}">
                <a16:creationId xmlns:a16="http://schemas.microsoft.com/office/drawing/2014/main" id="{59E2228C-B20C-0026-1FC0-8421C6B8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545" y="1825625"/>
            <a:ext cx="9719360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4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DC3F6-2278-8E19-110D-473C12F2F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7042D-5ED5-7ED3-4968-D2386B981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stress while training UL2 on 16 GPUs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744AC4-6509-AAF5-77A0-CEFF2F3A11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300" y="2568133"/>
            <a:ext cx="7772400" cy="143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816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B50FF-44D0-7808-57B1-75030D4C9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 dirty="0"/>
              <a:t>Problem Statement (What my project is about ? )</a:t>
            </a:r>
            <a:br>
              <a:rPr lang="en-US" sz="3800" dirty="0"/>
            </a:br>
            <a:endParaRPr lang="en-US" sz="3800" dirty="0"/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8A971-A4DE-0ED4-3F6E-7E902BDBE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588" y="1929383"/>
            <a:ext cx="11333540" cy="4928617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Problem Statement:</a:t>
            </a:r>
          </a:p>
          <a:p>
            <a:pPr lvl="1"/>
            <a:r>
              <a:rPr lang="en-IN" sz="1800" dirty="0"/>
              <a:t>Difficult to train billion parameter LLMs on single GPU because of memory constraints</a:t>
            </a:r>
          </a:p>
          <a:p>
            <a:pPr lvl="2"/>
            <a:r>
              <a:rPr lang="en-IN" sz="1800" dirty="0"/>
              <a:t>Loading the model including model states and residual parameters </a:t>
            </a:r>
          </a:p>
          <a:p>
            <a:pPr lvl="2"/>
            <a:r>
              <a:rPr lang="en-IN" sz="1800" dirty="0"/>
              <a:t>Training the model with effective batch size, adequate sequence lengths, Activations </a:t>
            </a:r>
          </a:p>
          <a:p>
            <a:pPr lvl="2"/>
            <a:endParaRPr lang="en-US" sz="1800" dirty="0"/>
          </a:p>
          <a:p>
            <a:r>
              <a:rPr lang="en-US" sz="1800" dirty="0"/>
              <a:t>Objective: </a:t>
            </a:r>
          </a:p>
          <a:p>
            <a:pPr lvl="1"/>
            <a:r>
              <a:rPr lang="en-US" sz="1800" dirty="0"/>
              <a:t>Memory profiling of large models during training to gain insights about:</a:t>
            </a:r>
          </a:p>
          <a:p>
            <a:pPr lvl="2"/>
            <a:r>
              <a:rPr lang="en-US" sz="1800" dirty="0"/>
              <a:t>GPU memory consumption (Maximum reserved, allocated memory )</a:t>
            </a:r>
          </a:p>
          <a:p>
            <a:pPr lvl="2"/>
            <a:r>
              <a:rPr lang="en-IN" sz="1800" dirty="0"/>
              <a:t>How optimizer/parameter/gradient sharding using ZeRO1/2/3 affects GPU memory</a:t>
            </a:r>
          </a:p>
          <a:p>
            <a:pPr lvl="2"/>
            <a:r>
              <a:rPr lang="en-IN" sz="1800" dirty="0"/>
              <a:t>How Activations, temporary buffers related memory  requirement causes OOM errors </a:t>
            </a:r>
          </a:p>
          <a:p>
            <a:pPr lvl="2"/>
            <a:r>
              <a:rPr lang="en-IN" sz="1800" dirty="0"/>
              <a:t>How long-sequence datasets stress the memory uses  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Memory Optimized fine-tuning of LLMs:</a:t>
            </a:r>
          </a:p>
          <a:p>
            <a:pPr lvl="2"/>
            <a:r>
              <a:rPr lang="en-US" sz="1800" dirty="0"/>
              <a:t>Minimum number of GPUs needed with maximum GPU utilization (~90% )</a:t>
            </a:r>
          </a:p>
          <a:p>
            <a:pPr lvl="2"/>
            <a:r>
              <a:rPr lang="en-US" sz="1800" dirty="0"/>
              <a:t>Optimized selection of hyperparameters to have stable training without compromising model output performance.</a:t>
            </a:r>
          </a:p>
          <a:p>
            <a:pPr lvl="2"/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197341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DE37-D971-20C4-A065-FCD1CC187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1601"/>
            <a:ext cx="10515600" cy="992094"/>
          </a:xfrm>
        </p:spPr>
        <p:txBody>
          <a:bodyPr/>
          <a:lstStyle/>
          <a:p>
            <a:r>
              <a:rPr lang="en-US" dirty="0"/>
              <a:t>Tech Stack and System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3403-0618-B712-D688-B7AEA6995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4719918" cy="52832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Datasets: </a:t>
            </a:r>
          </a:p>
          <a:p>
            <a:pPr lvl="1"/>
            <a:r>
              <a:rPr lang="en-US" dirty="0"/>
              <a:t>CNN/</a:t>
            </a:r>
            <a:r>
              <a:rPr lang="en-US" dirty="0" err="1"/>
              <a:t>Dailymail</a:t>
            </a:r>
            <a:endParaRPr lang="en-US" dirty="0"/>
          </a:p>
          <a:p>
            <a:pPr lvl="2"/>
            <a:r>
              <a:rPr lang="en-US" dirty="0"/>
              <a:t>~287k Articles-Summary text pairs</a:t>
            </a:r>
          </a:p>
          <a:p>
            <a:pPr lvl="2"/>
            <a:r>
              <a:rPr lang="en-US" dirty="0"/>
              <a:t>Mean input/ output tokens: 781/56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CCDV/</a:t>
            </a:r>
            <a:r>
              <a:rPr lang="en-IN" dirty="0" err="1"/>
              <a:t>govreport</a:t>
            </a:r>
            <a:r>
              <a:rPr lang="en-IN" dirty="0"/>
              <a:t>-summarization</a:t>
            </a:r>
          </a:p>
          <a:p>
            <a:pPr lvl="2"/>
            <a:r>
              <a:rPr lang="en-IN" dirty="0"/>
              <a:t>~17,517 report-summary text pairs</a:t>
            </a:r>
          </a:p>
          <a:p>
            <a:pPr lvl="2"/>
            <a:r>
              <a:rPr lang="en-IN" dirty="0"/>
              <a:t>Mean </a:t>
            </a:r>
            <a:r>
              <a:rPr lang="en-US" dirty="0"/>
              <a:t> input/ output tokens: 6400/240</a:t>
            </a:r>
            <a:endParaRPr lang="en-IN" dirty="0"/>
          </a:p>
          <a:p>
            <a:pPr lvl="1"/>
            <a:endParaRPr lang="en-IN" dirty="0"/>
          </a:p>
          <a:p>
            <a:r>
              <a:rPr lang="en-IN" dirty="0"/>
              <a:t>ML Models: </a:t>
            </a:r>
          </a:p>
          <a:p>
            <a:pPr lvl="1"/>
            <a:r>
              <a:rPr lang="en-IN" dirty="0"/>
              <a:t>Google/Flant5-xl LLM</a:t>
            </a:r>
          </a:p>
          <a:p>
            <a:pPr lvl="2"/>
            <a:r>
              <a:rPr lang="en-IN" dirty="0"/>
              <a:t>3B parameters</a:t>
            </a:r>
          </a:p>
          <a:p>
            <a:pPr lvl="2"/>
            <a:r>
              <a:rPr lang="en-IN" dirty="0"/>
              <a:t>Encoder-decoder style LLM</a:t>
            </a:r>
          </a:p>
          <a:p>
            <a:pPr lvl="2"/>
            <a:endParaRPr lang="en-IN" dirty="0"/>
          </a:p>
          <a:p>
            <a:pPr lvl="1"/>
            <a:r>
              <a:rPr lang="en-IN" dirty="0"/>
              <a:t>Google/ul2 </a:t>
            </a:r>
          </a:p>
          <a:p>
            <a:pPr lvl="2"/>
            <a:r>
              <a:rPr lang="en-IN" dirty="0"/>
              <a:t>20 B parameters</a:t>
            </a:r>
          </a:p>
          <a:p>
            <a:pPr lvl="2"/>
            <a:r>
              <a:rPr lang="en-IN" dirty="0"/>
              <a:t>Encoder-decoder style LLM</a:t>
            </a:r>
          </a:p>
          <a:p>
            <a:pPr lvl="2"/>
            <a:endParaRPr lang="en-IN" dirty="0"/>
          </a:p>
          <a:p>
            <a:r>
              <a:rPr lang="en-IN" dirty="0"/>
              <a:t>ML task: </a:t>
            </a:r>
          </a:p>
          <a:p>
            <a:pPr lvl="1"/>
            <a:r>
              <a:rPr lang="en-IN" dirty="0"/>
              <a:t>Text Summarization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E7E8C0D-278C-BD9F-6FC8-6CAD5996C6AD}"/>
              </a:ext>
            </a:extLst>
          </p:cNvPr>
          <p:cNvSpPr txBox="1">
            <a:spLocks/>
          </p:cNvSpPr>
          <p:nvPr/>
        </p:nvSpPr>
        <p:spPr>
          <a:xfrm>
            <a:off x="7100046" y="1219200"/>
            <a:ext cx="4526803" cy="5283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Frameworks: </a:t>
            </a:r>
          </a:p>
          <a:p>
            <a:pPr lvl="1"/>
            <a:r>
              <a:rPr lang="en-IN" dirty="0" err="1"/>
              <a:t>Pytorch</a:t>
            </a:r>
            <a:endParaRPr lang="en-IN" dirty="0"/>
          </a:p>
          <a:p>
            <a:pPr lvl="1"/>
            <a:r>
              <a:rPr lang="en-IN" dirty="0"/>
              <a:t>Transformers</a:t>
            </a:r>
          </a:p>
          <a:p>
            <a:pPr lvl="1"/>
            <a:r>
              <a:rPr lang="en-IN" dirty="0" err="1"/>
              <a:t>DeepSpeed</a:t>
            </a:r>
            <a:r>
              <a:rPr lang="en-IN" dirty="0"/>
              <a:t> AI </a:t>
            </a:r>
          </a:p>
          <a:p>
            <a:endParaRPr lang="en-IN" dirty="0"/>
          </a:p>
          <a:p>
            <a:r>
              <a:rPr lang="en-IN" dirty="0"/>
              <a:t>Memory Profiling Tool</a:t>
            </a:r>
          </a:p>
          <a:p>
            <a:pPr lvl="1"/>
            <a:r>
              <a:rPr lang="en-IN" dirty="0"/>
              <a:t>Torch </a:t>
            </a:r>
            <a:r>
              <a:rPr lang="en-IN" dirty="0" err="1"/>
              <a:t>cuda</a:t>
            </a:r>
            <a:r>
              <a:rPr lang="en-IN" dirty="0"/>
              <a:t> memory API</a:t>
            </a:r>
          </a:p>
          <a:p>
            <a:pPr lvl="1"/>
            <a:r>
              <a:rPr lang="en-IN" dirty="0" err="1"/>
              <a:t>Pytorch</a:t>
            </a:r>
            <a:r>
              <a:rPr lang="en-IN" dirty="0"/>
              <a:t> Profiler</a:t>
            </a:r>
          </a:p>
          <a:p>
            <a:pPr lvl="1"/>
            <a:endParaRPr lang="en-IN" dirty="0"/>
          </a:p>
          <a:p>
            <a:r>
              <a:rPr lang="en-IN" dirty="0"/>
              <a:t>Visualization Tools</a:t>
            </a:r>
          </a:p>
          <a:p>
            <a:pPr lvl="1"/>
            <a:r>
              <a:rPr lang="en-IN" dirty="0" err="1"/>
              <a:t>Tensorboard</a:t>
            </a:r>
            <a:endParaRPr lang="en-IN" dirty="0"/>
          </a:p>
          <a:p>
            <a:pPr lvl="1"/>
            <a:r>
              <a:rPr lang="en-IN" dirty="0"/>
              <a:t>Perfetto UI</a:t>
            </a:r>
          </a:p>
          <a:p>
            <a:pPr lvl="1"/>
            <a:r>
              <a:rPr lang="en-IN" dirty="0"/>
              <a:t>Graphs, JSONs, Logs</a:t>
            </a:r>
          </a:p>
          <a:p>
            <a:pPr lvl="1"/>
            <a:endParaRPr lang="en-IN" dirty="0"/>
          </a:p>
          <a:p>
            <a:r>
              <a:rPr lang="en-IN" dirty="0"/>
              <a:t>System Hardware:</a:t>
            </a:r>
          </a:p>
          <a:p>
            <a:pPr lvl="1"/>
            <a:r>
              <a:rPr lang="en-IN" dirty="0"/>
              <a:t>Perlmutter HPC</a:t>
            </a:r>
          </a:p>
          <a:p>
            <a:pPr lvl="1"/>
            <a:r>
              <a:rPr lang="en-IN" dirty="0"/>
              <a:t>40 GB, A100 GPUs</a:t>
            </a:r>
          </a:p>
          <a:p>
            <a:pPr lvl="1"/>
            <a:r>
              <a:rPr lang="en-IN" dirty="0"/>
              <a:t>HPE slingshot NICs  </a:t>
            </a:r>
          </a:p>
          <a:p>
            <a:pPr marL="45720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395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EABCB-1F47-0BFF-F7AA-C1591FA72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 – Theoretical Analysis </a:t>
            </a:r>
            <a:br>
              <a:rPr lang="en-US" dirty="0"/>
            </a:b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56134-2450-7318-480A-B02E06A9B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1"/>
            <a:ext cx="10515600" cy="4698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Optimal Calculated Memory: 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8D7D4CC-E762-F4AB-111D-66D04F83E40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7307013"/>
              </p:ext>
            </p:extLst>
          </p:nvPr>
        </p:nvGraphicFramePr>
        <p:xfrm>
          <a:off x="825500" y="1190625"/>
          <a:ext cx="10515600" cy="21234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2042287155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734538780"/>
                    </a:ext>
                  </a:extLst>
                </a:gridCol>
                <a:gridCol w="1968500">
                  <a:extLst>
                    <a:ext uri="{9D8B030D-6E8A-4147-A177-3AD203B41FA5}">
                      <a16:colId xmlns:a16="http://schemas.microsoft.com/office/drawing/2014/main" val="1402205577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1838621868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1638547186"/>
                    </a:ext>
                  </a:extLst>
                </a:gridCol>
              </a:tblGrid>
              <a:tr h="370840">
                <a:tc gridSpan="4">
                  <a:txBody>
                    <a:bodyPr/>
                    <a:lstStyle/>
                    <a:p>
                      <a:r>
                        <a:rPr lang="en-US" dirty="0"/>
                        <a:t>Memory needed for a P parameter Model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23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Model states: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Model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Gradients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Adam Optimizer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Total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674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FP16 : 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FP16: 2 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FP32: 12 bytes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16* 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9278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Residual Parameters: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Activations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Temporary Buffers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Memory Fragmentation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7342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batch_size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</a:rPr>
                        <a:t>* (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in+out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</a:rPr>
                        <a:t> token 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len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</a:rPr>
                        <a:t>) *</a:t>
                      </a:r>
                      <a:r>
                        <a:rPr lang="en-IN" sz="1800" kern="1200" dirty="0" err="1">
                          <a:solidFill>
                            <a:schemeClr val="dk1"/>
                          </a:solidFill>
                          <a:effectLst/>
                        </a:rPr>
                        <a:t>dmodel</a:t>
                      </a:r>
                      <a:r>
                        <a:rPr lang="en-IN" sz="1800" kern="1200" dirty="0">
                          <a:solidFill>
                            <a:schemeClr val="dk1"/>
                          </a:solidFill>
                          <a:effectLst/>
                        </a:rPr>
                        <a:t>*layers</a:t>
                      </a:r>
                      <a:r>
                        <a:rPr lang="en-IN" dirty="0">
                          <a:effectLst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 (depends on hardware)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439828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7EF5276B-54DC-B519-5748-6221A2585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6432"/>
              </p:ext>
            </p:extLst>
          </p:nvPr>
        </p:nvGraphicFramePr>
        <p:xfrm>
          <a:off x="838200" y="4013836"/>
          <a:ext cx="10502898" cy="260605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500414">
                  <a:extLst>
                    <a:ext uri="{9D8B030D-6E8A-4147-A177-3AD203B41FA5}">
                      <a16:colId xmlns:a16="http://schemas.microsoft.com/office/drawing/2014/main" val="2950584720"/>
                    </a:ext>
                  </a:extLst>
                </a:gridCol>
                <a:gridCol w="1001486">
                  <a:extLst>
                    <a:ext uri="{9D8B030D-6E8A-4147-A177-3AD203B41FA5}">
                      <a16:colId xmlns:a16="http://schemas.microsoft.com/office/drawing/2014/main" val="238825604"/>
                    </a:ext>
                  </a:extLst>
                </a:gridCol>
                <a:gridCol w="1999342">
                  <a:extLst>
                    <a:ext uri="{9D8B030D-6E8A-4147-A177-3AD203B41FA5}">
                      <a16:colId xmlns:a16="http://schemas.microsoft.com/office/drawing/2014/main" val="3341264249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108480385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3882079563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805109466"/>
                    </a:ext>
                  </a:extLst>
                </a:gridCol>
                <a:gridCol w="1500414">
                  <a:extLst>
                    <a:ext uri="{9D8B030D-6E8A-4147-A177-3AD203B41FA5}">
                      <a16:colId xmlns:a16="http://schemas.microsoft.com/office/drawing/2014/main" val="521183270"/>
                    </a:ext>
                  </a:extLst>
                </a:gridCol>
              </a:tblGrid>
              <a:tr h="45401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Model States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Activation,</a:t>
                      </a:r>
                      <a:r>
                        <a:rPr lang="en-IN" dirty="0"/>
                        <a:t> attention/MLP/overheads</a:t>
                      </a:r>
                      <a:r>
                        <a:rPr lang="en-US" dirty="0"/>
                        <a:t> (per </a:t>
                      </a:r>
                      <a:r>
                        <a:rPr lang="en-US" dirty="0" err="1"/>
                        <a:t>gpu</a:t>
                      </a:r>
                      <a:r>
                        <a:rPr lang="en-US" dirty="0"/>
                        <a:t>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DeepSpeed</a:t>
                      </a:r>
                      <a:r>
                        <a:rPr lang="en-US" dirty="0"/>
                        <a:t> zero-1 (per </a:t>
                      </a:r>
                      <a:r>
                        <a:rPr lang="en-US" dirty="0" err="1"/>
                        <a:t>gpu</a:t>
                      </a:r>
                      <a:r>
                        <a:rPr lang="en-US" dirty="0"/>
                        <a:t>) ,only 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DeepSpeed</a:t>
                      </a:r>
                      <a:r>
                        <a:rPr lang="en-US" dirty="0"/>
                        <a:t> zero-2  (per </a:t>
                      </a:r>
                      <a:r>
                        <a:rPr lang="en-US" dirty="0" err="1"/>
                        <a:t>gpu</a:t>
                      </a:r>
                      <a:r>
                        <a:rPr lang="en-US" dirty="0"/>
                        <a:t>), only MS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DeepSpeed</a:t>
                      </a:r>
                      <a:r>
                        <a:rPr lang="en-US" dirty="0"/>
                        <a:t> zero-3  (per </a:t>
                      </a:r>
                      <a:r>
                        <a:rPr lang="en-US" dirty="0" err="1"/>
                        <a:t>gpu</a:t>
                      </a:r>
                      <a:r>
                        <a:rPr lang="en-US" dirty="0"/>
                        <a:t>), only MS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Num_GPU</a:t>
                      </a:r>
                      <a:r>
                        <a:rPr lang="en-US" dirty="0"/>
                        <a:t> A100  (per </a:t>
                      </a:r>
                      <a:r>
                        <a:rPr lang="en-US" dirty="0" err="1"/>
                        <a:t>gpu</a:t>
                      </a:r>
                      <a:r>
                        <a:rPr lang="en-US" dirty="0"/>
                        <a:t>)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647029"/>
                  </a:ext>
                </a:extLst>
              </a:tr>
              <a:tr h="783634">
                <a:tc>
                  <a:txBody>
                    <a:bodyPr/>
                    <a:lstStyle/>
                    <a:p>
                      <a:r>
                        <a:rPr lang="en-US" dirty="0"/>
                        <a:t>Flant5-XL-3B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 Gb, ~3 GB,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16.5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785252"/>
                  </a:ext>
                </a:extLst>
              </a:tr>
              <a:tr h="4540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816606"/>
                  </a:ext>
                </a:extLst>
              </a:tr>
              <a:tr h="454010">
                <a:tc>
                  <a:txBody>
                    <a:bodyPr/>
                    <a:lstStyle/>
                    <a:p>
                      <a:r>
                        <a:rPr lang="en-US" dirty="0"/>
                        <a:t>Ul2-20B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4.8 GB , ~10+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57.5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8367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73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1689F-5485-0D27-7AF2-CDE5622D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Approach- Workflow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sX0" fmla="*/ 0 w 10853928"/>
              <a:gd name="csY0" fmla="*/ 0 h 18288"/>
              <a:gd name="csX1" fmla="*/ 461292 w 10853928"/>
              <a:gd name="csY1" fmla="*/ 0 h 18288"/>
              <a:gd name="csX2" fmla="*/ 1139662 w 10853928"/>
              <a:gd name="csY2" fmla="*/ 0 h 18288"/>
              <a:gd name="csX3" fmla="*/ 1926572 w 10853928"/>
              <a:gd name="csY3" fmla="*/ 0 h 18288"/>
              <a:gd name="csX4" fmla="*/ 2279325 w 10853928"/>
              <a:gd name="csY4" fmla="*/ 0 h 18288"/>
              <a:gd name="csX5" fmla="*/ 2632078 w 10853928"/>
              <a:gd name="csY5" fmla="*/ 0 h 18288"/>
              <a:gd name="csX6" fmla="*/ 3527527 w 10853928"/>
              <a:gd name="csY6" fmla="*/ 0 h 18288"/>
              <a:gd name="csX7" fmla="*/ 4205897 w 10853928"/>
              <a:gd name="csY7" fmla="*/ 0 h 18288"/>
              <a:gd name="csX8" fmla="*/ 4558650 w 10853928"/>
              <a:gd name="csY8" fmla="*/ 0 h 18288"/>
              <a:gd name="csX9" fmla="*/ 5237020 w 10853928"/>
              <a:gd name="csY9" fmla="*/ 0 h 18288"/>
              <a:gd name="csX10" fmla="*/ 6132469 w 10853928"/>
              <a:gd name="csY10" fmla="*/ 0 h 18288"/>
              <a:gd name="csX11" fmla="*/ 6702301 w 10853928"/>
              <a:gd name="csY11" fmla="*/ 0 h 18288"/>
              <a:gd name="csX12" fmla="*/ 7272132 w 10853928"/>
              <a:gd name="csY12" fmla="*/ 0 h 18288"/>
              <a:gd name="csX13" fmla="*/ 7950502 w 10853928"/>
              <a:gd name="csY13" fmla="*/ 0 h 18288"/>
              <a:gd name="csX14" fmla="*/ 8737412 w 10853928"/>
              <a:gd name="csY14" fmla="*/ 0 h 18288"/>
              <a:gd name="csX15" fmla="*/ 9524322 w 10853928"/>
              <a:gd name="csY15" fmla="*/ 0 h 18288"/>
              <a:gd name="csX16" fmla="*/ 10853928 w 10853928"/>
              <a:gd name="csY16" fmla="*/ 0 h 18288"/>
              <a:gd name="csX17" fmla="*/ 10853928 w 10853928"/>
              <a:gd name="csY17" fmla="*/ 18288 h 18288"/>
              <a:gd name="csX18" fmla="*/ 10392636 w 10853928"/>
              <a:gd name="csY18" fmla="*/ 18288 h 18288"/>
              <a:gd name="csX19" fmla="*/ 9497187 w 10853928"/>
              <a:gd name="csY19" fmla="*/ 18288 h 18288"/>
              <a:gd name="csX20" fmla="*/ 8818817 w 10853928"/>
              <a:gd name="csY20" fmla="*/ 18288 h 18288"/>
              <a:gd name="csX21" fmla="*/ 8466064 w 10853928"/>
              <a:gd name="csY21" fmla="*/ 18288 h 18288"/>
              <a:gd name="csX22" fmla="*/ 7787693 w 10853928"/>
              <a:gd name="csY22" fmla="*/ 18288 h 18288"/>
              <a:gd name="csX23" fmla="*/ 7217862 w 10853928"/>
              <a:gd name="csY23" fmla="*/ 18288 h 18288"/>
              <a:gd name="csX24" fmla="*/ 6648031 w 10853928"/>
              <a:gd name="csY24" fmla="*/ 18288 h 18288"/>
              <a:gd name="csX25" fmla="*/ 6078200 w 10853928"/>
              <a:gd name="csY25" fmla="*/ 18288 h 18288"/>
              <a:gd name="csX26" fmla="*/ 5508368 w 10853928"/>
              <a:gd name="csY26" fmla="*/ 18288 h 18288"/>
              <a:gd name="csX27" fmla="*/ 4721459 w 10853928"/>
              <a:gd name="csY27" fmla="*/ 18288 h 18288"/>
              <a:gd name="csX28" fmla="*/ 4043088 w 10853928"/>
              <a:gd name="csY28" fmla="*/ 18288 h 18288"/>
              <a:gd name="csX29" fmla="*/ 3690336 w 10853928"/>
              <a:gd name="csY29" fmla="*/ 18288 h 18288"/>
              <a:gd name="csX30" fmla="*/ 3120504 w 10853928"/>
              <a:gd name="csY30" fmla="*/ 18288 h 18288"/>
              <a:gd name="csX31" fmla="*/ 2333595 w 10853928"/>
              <a:gd name="csY31" fmla="*/ 18288 h 18288"/>
              <a:gd name="csX32" fmla="*/ 1872303 w 10853928"/>
              <a:gd name="csY32" fmla="*/ 18288 h 18288"/>
              <a:gd name="csX33" fmla="*/ 976854 w 10853928"/>
              <a:gd name="csY33" fmla="*/ 18288 h 18288"/>
              <a:gd name="csX34" fmla="*/ 0 w 10853928"/>
              <a:gd name="csY34" fmla="*/ 18288 h 18288"/>
              <a:gd name="csX35" fmla="*/ 0 w 10853928"/>
              <a:gd name="csY35" fmla="*/ 0 h 182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7AEE8-F6B2-F1D6-28F0-70D4A2621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200" dirty="0"/>
              <a:t>[📥 ] Load Dataset:  </a:t>
            </a:r>
            <a:r>
              <a:rPr lang="en-US" sz="2200" dirty="0" err="1"/>
              <a:t>HuggingFace</a:t>
            </a:r>
            <a:r>
              <a:rPr lang="en-US" sz="2200" dirty="0"/>
              <a:t> Datasets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[🧹 ] Preprocessing: Tokenization, Padding, Filtering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[⚙️ ] Training / Fine-Tuning: </a:t>
            </a:r>
            <a:r>
              <a:rPr lang="en-US" sz="2200" dirty="0" err="1"/>
              <a:t>Huggingface</a:t>
            </a:r>
            <a:r>
              <a:rPr lang="en-US" sz="2200" dirty="0"/>
              <a:t> Pretrained model 							</a:t>
            </a:r>
            <a:r>
              <a:rPr lang="en-US" sz="2200" dirty="0" err="1"/>
              <a:t>DeepSpeed</a:t>
            </a:r>
            <a:r>
              <a:rPr lang="en-US" sz="2200" dirty="0"/>
              <a:t> ZeRO-1/2/3/++, </a:t>
            </a:r>
            <a:r>
              <a:rPr lang="en-US" sz="2200" dirty="0" err="1"/>
              <a:t>PyTorch</a:t>
            </a:r>
            <a:r>
              <a:rPr lang="en-US" sz="2200" dirty="0"/>
              <a:t> 							Profiler, Memory Tracking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[📊 ] Validation: Eval Loss curves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[💾 ] Save Checkpoints: Sharded </a:t>
            </a:r>
            <a:r>
              <a:rPr lang="en-US" sz="2200" dirty="0" err="1"/>
              <a:t>DeepSpeed</a:t>
            </a:r>
            <a:r>
              <a:rPr lang="en-US" sz="2200" dirty="0"/>
              <a:t> Checkpoint, 						   	       zero_to_fp32, Save Trace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[🧪 ] Test Evaluation: Generate Rouge Score on Test Set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[📈 ] Visualization: Memory Timeline, Throughput Charts]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85232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F03F5-DAD0-CFD1-2ACA-F5E69965F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479" y="-55136"/>
            <a:ext cx="10191750" cy="792163"/>
          </a:xfrm>
        </p:spPr>
        <p:txBody>
          <a:bodyPr/>
          <a:lstStyle/>
          <a:p>
            <a:r>
              <a:rPr lang="en-US" b="1" dirty="0"/>
              <a:t>profiling-centric LLM fine-tuning pipeline</a:t>
            </a:r>
            <a:r>
              <a:rPr lang="en-IN" dirty="0"/>
              <a:t> </a:t>
            </a:r>
            <a:endParaRPr lang="en-US" dirty="0"/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BCF3F5CA-99A2-25F4-9BF8-4BFA7243FC63}"/>
              </a:ext>
            </a:extLst>
          </p:cNvPr>
          <p:cNvSpPr/>
          <p:nvPr/>
        </p:nvSpPr>
        <p:spPr>
          <a:xfrm>
            <a:off x="611987" y="942973"/>
            <a:ext cx="1359692" cy="1700212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Dataset (CNN/</a:t>
            </a:r>
            <a:r>
              <a:rPr lang="en-US" sz="1400" dirty="0" err="1"/>
              <a:t>dailymail</a:t>
            </a:r>
            <a:r>
              <a:rPr lang="en-US" sz="1400" dirty="0"/>
              <a:t>, </a:t>
            </a:r>
            <a:r>
              <a:rPr lang="en-US" sz="1400" dirty="0" err="1"/>
              <a:t>ccdv</a:t>
            </a:r>
            <a:r>
              <a:rPr lang="en-US" sz="1400" dirty="0"/>
              <a:t>/</a:t>
            </a:r>
            <a:r>
              <a:rPr lang="en-US" sz="1400" dirty="0" err="1"/>
              <a:t>govreport</a:t>
            </a:r>
            <a:r>
              <a:rPr lang="en-US" sz="1400" dirty="0"/>
              <a:t>)</a:t>
            </a:r>
          </a:p>
        </p:txBody>
      </p:sp>
      <p:sp>
        <p:nvSpPr>
          <p:cNvPr id="5" name="Snip Diagonal Corner of Rectangle 4">
            <a:extLst>
              <a:ext uri="{FF2B5EF4-FFF2-40B4-BE49-F238E27FC236}">
                <a16:creationId xmlns:a16="http://schemas.microsoft.com/office/drawing/2014/main" id="{ABAD4611-0937-0103-467F-E0CFA6AB2BDA}"/>
              </a:ext>
            </a:extLst>
          </p:cNvPr>
          <p:cNvSpPr/>
          <p:nvPr/>
        </p:nvSpPr>
        <p:spPr>
          <a:xfrm>
            <a:off x="2486019" y="942973"/>
            <a:ext cx="1545431" cy="1700212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FlanT5-Xl</a:t>
            </a:r>
          </a:p>
          <a:p>
            <a:pPr algn="ctr"/>
            <a:r>
              <a:rPr lang="en-US" dirty="0"/>
              <a:t>Or </a:t>
            </a:r>
          </a:p>
          <a:p>
            <a:pPr algn="ctr"/>
            <a:r>
              <a:rPr lang="en-US" dirty="0"/>
              <a:t>UL2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B9F8D2-AB92-2474-DC68-4CB7E080C436}"/>
              </a:ext>
            </a:extLst>
          </p:cNvPr>
          <p:cNvSpPr/>
          <p:nvPr/>
        </p:nvSpPr>
        <p:spPr>
          <a:xfrm>
            <a:off x="548869" y="3307555"/>
            <a:ext cx="5780485" cy="29710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Training on multimode, multi-GPU HPC cluster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Off-page Connector 6">
            <a:extLst>
              <a:ext uri="{FF2B5EF4-FFF2-40B4-BE49-F238E27FC236}">
                <a16:creationId xmlns:a16="http://schemas.microsoft.com/office/drawing/2014/main" id="{DB161341-5A77-98A5-C5F4-B5620E8F2BF4}"/>
              </a:ext>
            </a:extLst>
          </p:cNvPr>
          <p:cNvSpPr/>
          <p:nvPr/>
        </p:nvSpPr>
        <p:spPr>
          <a:xfrm>
            <a:off x="4521985" y="942973"/>
            <a:ext cx="1662113" cy="1700212"/>
          </a:xfrm>
          <a:prstGeom prst="flowChartOffpageConnector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/>
              <a:t>Memory profiling APIs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 err="1"/>
              <a:t>Pytorch</a:t>
            </a:r>
            <a:r>
              <a:rPr lang="en-US" sz="1400" dirty="0"/>
              <a:t> Profiler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sz="1400" dirty="0" err="1"/>
              <a:t>DeepSpeed</a:t>
            </a:r>
            <a:r>
              <a:rPr lang="en-US" sz="1400" dirty="0"/>
              <a:t> Zero stage config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91F4B18-119E-2EFD-CAEC-7F394A99A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1" t="40000" r="22653" b="20435"/>
          <a:stretch>
            <a:fillRect/>
          </a:stretch>
        </p:blipFill>
        <p:spPr bwMode="auto">
          <a:xfrm>
            <a:off x="1853800" y="3492893"/>
            <a:ext cx="2797969" cy="130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>
            <a:extLst>
              <a:ext uri="{FF2B5EF4-FFF2-40B4-BE49-F238E27FC236}">
                <a16:creationId xmlns:a16="http://schemas.microsoft.com/office/drawing/2014/main" id="{29482085-2BA5-1447-0EAC-CD7031A813AC}"/>
              </a:ext>
            </a:extLst>
          </p:cNvPr>
          <p:cNvSpPr/>
          <p:nvPr/>
        </p:nvSpPr>
        <p:spPr>
          <a:xfrm>
            <a:off x="1256744" y="2643185"/>
            <a:ext cx="195265" cy="6643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7F9DEDF1-058B-A6DC-1BB8-8E8A3363B986}"/>
              </a:ext>
            </a:extLst>
          </p:cNvPr>
          <p:cNvSpPr/>
          <p:nvPr/>
        </p:nvSpPr>
        <p:spPr>
          <a:xfrm>
            <a:off x="5255408" y="2643185"/>
            <a:ext cx="195265" cy="6643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1C61E7BC-9D95-310B-4BC8-7685FB84E7F9}"/>
              </a:ext>
            </a:extLst>
          </p:cNvPr>
          <p:cNvSpPr/>
          <p:nvPr/>
        </p:nvSpPr>
        <p:spPr>
          <a:xfrm>
            <a:off x="3157531" y="2643185"/>
            <a:ext cx="190508" cy="66437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CF97C0-448A-1410-DCC3-EC3706113C54}"/>
              </a:ext>
            </a:extLst>
          </p:cNvPr>
          <p:cNvSpPr txBox="1"/>
          <p:nvPr/>
        </p:nvSpPr>
        <p:spPr>
          <a:xfrm>
            <a:off x="438142" y="800094"/>
            <a:ext cx="5991225" cy="59093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5"/>
            <a:r>
              <a:rPr lang="en-US" b="1" dirty="0"/>
              <a:t>Training Pipeline</a:t>
            </a:r>
          </a:p>
        </p:txBody>
      </p:sp>
      <p:sp>
        <p:nvSpPr>
          <p:cNvPr id="13" name="Snip Diagonal Corner of Rectangle 12">
            <a:extLst>
              <a:ext uri="{FF2B5EF4-FFF2-40B4-BE49-F238E27FC236}">
                <a16:creationId xmlns:a16="http://schemas.microsoft.com/office/drawing/2014/main" id="{94C3DE4E-0AD0-47EE-0604-CC8DF9EAFC6A}"/>
              </a:ext>
            </a:extLst>
          </p:cNvPr>
          <p:cNvSpPr/>
          <p:nvPr/>
        </p:nvSpPr>
        <p:spPr>
          <a:xfrm>
            <a:off x="7865248" y="2902312"/>
            <a:ext cx="1677585" cy="1510506"/>
          </a:xfrm>
          <a:prstGeom prst="snip2DiagRect">
            <a:avLst>
              <a:gd name="adj1" fmla="val 0"/>
              <a:gd name="adj2" fmla="val 222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Trained Model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8891581E-04D4-56AD-2A8F-FBB20A1BE82E}"/>
              </a:ext>
            </a:extLst>
          </p:cNvPr>
          <p:cNvSpPr/>
          <p:nvPr/>
        </p:nvSpPr>
        <p:spPr>
          <a:xfrm>
            <a:off x="8109034" y="1037826"/>
            <a:ext cx="1166497" cy="1510506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valid dataset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542E8B7-F661-54E1-5449-D8F4C5E103A6}"/>
              </a:ext>
            </a:extLst>
          </p:cNvPr>
          <p:cNvSpPr/>
          <p:nvPr/>
        </p:nvSpPr>
        <p:spPr>
          <a:xfrm>
            <a:off x="8132548" y="4871966"/>
            <a:ext cx="1142983" cy="11479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Performance Scores</a:t>
            </a:r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8729D216-7B09-7778-B5E1-2A24F91E7198}"/>
              </a:ext>
            </a:extLst>
          </p:cNvPr>
          <p:cNvSpPr/>
          <p:nvPr/>
        </p:nvSpPr>
        <p:spPr>
          <a:xfrm flipH="1">
            <a:off x="8669514" y="2548333"/>
            <a:ext cx="117298" cy="35397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69068479-3D67-8F0B-72B4-56820E2103FA}"/>
              </a:ext>
            </a:extLst>
          </p:cNvPr>
          <p:cNvSpPr/>
          <p:nvPr/>
        </p:nvSpPr>
        <p:spPr>
          <a:xfrm flipH="1">
            <a:off x="8669514" y="4412818"/>
            <a:ext cx="117298" cy="45914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9A478E-B5C1-6440-A67E-648858159A75}"/>
              </a:ext>
            </a:extLst>
          </p:cNvPr>
          <p:cNvSpPr txBox="1"/>
          <p:nvPr/>
        </p:nvSpPr>
        <p:spPr>
          <a:xfrm>
            <a:off x="7394341" y="800088"/>
            <a:ext cx="2557462" cy="59093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Evaluation/Test Pipeline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6136F7A-3DFE-2A24-F99C-31C41B1FF083}"/>
              </a:ext>
            </a:extLst>
          </p:cNvPr>
          <p:cNvSpPr/>
          <p:nvPr/>
        </p:nvSpPr>
        <p:spPr>
          <a:xfrm>
            <a:off x="6429367" y="3492893"/>
            <a:ext cx="964974" cy="16467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6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31D2D-5ECB-1219-C12D-FCD0C7B6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6315-9733-2188-38CB-D90F80CE98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9200" y="1389060"/>
            <a:ext cx="3416300" cy="4983163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en-US" b="1" dirty="0"/>
              <a:t>Experiment2</a:t>
            </a:r>
          </a:p>
          <a:p>
            <a:pPr marL="0" indent="0" algn="ctr">
              <a:buNone/>
            </a:pPr>
            <a:r>
              <a:rPr lang="en-US" b="1" dirty="0"/>
              <a:t>Memory profiling and Fine-Tuning with </a:t>
            </a:r>
            <a:r>
              <a:rPr lang="en-US" b="1" dirty="0" err="1"/>
              <a:t>DeepSpeed</a:t>
            </a:r>
            <a:r>
              <a:rPr lang="en-US" b="1" dirty="0"/>
              <a:t> zero2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Dataset: CNN/</a:t>
            </a:r>
            <a:r>
              <a:rPr lang="en-US" dirty="0" err="1"/>
              <a:t>Dailymail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Model: Flant5-XL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Batch Size: 32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Samples: ~5k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Input seq </a:t>
            </a:r>
            <a:r>
              <a:rPr lang="en-US" dirty="0" err="1"/>
              <a:t>len</a:t>
            </a:r>
            <a:r>
              <a:rPr lang="en-US" dirty="0"/>
              <a:t>: 512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Output seq </a:t>
            </a:r>
            <a:r>
              <a:rPr lang="en-US" dirty="0" err="1"/>
              <a:t>len</a:t>
            </a:r>
            <a:r>
              <a:rPr lang="en-US" dirty="0"/>
              <a:t>: 128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Num of GPUs: 4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Memory Optimization techniques: 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Mixed precision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Pin memory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Gradient accumulation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464D75-D0F6-38D0-A20A-0FE710A0821A}"/>
              </a:ext>
            </a:extLst>
          </p:cNvPr>
          <p:cNvSpPr txBox="1">
            <a:spLocks/>
          </p:cNvSpPr>
          <p:nvPr/>
        </p:nvSpPr>
        <p:spPr>
          <a:xfrm>
            <a:off x="342900" y="1389060"/>
            <a:ext cx="34163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Experiment1</a:t>
            </a:r>
          </a:p>
          <a:p>
            <a:pPr marL="0" indent="0" algn="ctr">
              <a:buNone/>
            </a:pPr>
            <a:r>
              <a:rPr lang="en-US" b="1" dirty="0"/>
              <a:t>Memory profiling and Fine-Tuning with </a:t>
            </a:r>
            <a:r>
              <a:rPr lang="en-US" b="1" dirty="0" err="1"/>
              <a:t>DeepSpeed</a:t>
            </a:r>
            <a:r>
              <a:rPr lang="en-US" b="1" dirty="0"/>
              <a:t> zero1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Dataset: CNN/</a:t>
            </a:r>
            <a:r>
              <a:rPr lang="en-US" dirty="0" err="1"/>
              <a:t>Dailymail</a:t>
            </a: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/>
              <a:t>Model: Flant5-XL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Batch Size: 32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Samples: ~10k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Input seq </a:t>
            </a:r>
            <a:r>
              <a:rPr lang="en-US" dirty="0" err="1"/>
              <a:t>len</a:t>
            </a:r>
            <a:r>
              <a:rPr lang="en-US" dirty="0"/>
              <a:t>: 512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Output seq </a:t>
            </a:r>
            <a:r>
              <a:rPr lang="en-US" dirty="0" err="1"/>
              <a:t>len</a:t>
            </a:r>
            <a:r>
              <a:rPr lang="en-US" dirty="0"/>
              <a:t>: 128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Num of GPUs: 4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Memory Optimization techniques: 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Mixed precision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Pin memory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Gradient accumulation 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29B9A71-19A4-0ADD-181D-8369841B6E9B}"/>
              </a:ext>
            </a:extLst>
          </p:cNvPr>
          <p:cNvSpPr txBox="1">
            <a:spLocks/>
          </p:cNvSpPr>
          <p:nvPr/>
        </p:nvSpPr>
        <p:spPr>
          <a:xfrm>
            <a:off x="7175500" y="1389059"/>
            <a:ext cx="3822700" cy="4983163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/>
              <a:t>Experiment3:</a:t>
            </a:r>
          </a:p>
          <a:p>
            <a:pPr marL="0" indent="0" algn="ctr">
              <a:buNone/>
            </a:pPr>
            <a:r>
              <a:rPr lang="en-US" b="1" dirty="0"/>
              <a:t>Memory profiling and  Fine-Tuning with </a:t>
            </a:r>
            <a:r>
              <a:rPr lang="en-US" b="1" dirty="0" err="1"/>
              <a:t>DeepSpeed</a:t>
            </a:r>
            <a:r>
              <a:rPr lang="en-US" b="1" dirty="0"/>
              <a:t> zero3/zero++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Dataset: </a:t>
            </a:r>
            <a:r>
              <a:rPr lang="en-IN" dirty="0" err="1"/>
              <a:t>ccdv</a:t>
            </a:r>
            <a:r>
              <a:rPr lang="en-IN" dirty="0"/>
              <a:t>/</a:t>
            </a:r>
            <a:r>
              <a:rPr lang="en-IN" dirty="0" err="1"/>
              <a:t>govreport</a:t>
            </a:r>
            <a:r>
              <a:rPr lang="en-IN" dirty="0"/>
              <a:t>-summarization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Model: UL2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Batch Size: 64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Samples: ~10k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Input seq </a:t>
            </a:r>
            <a:r>
              <a:rPr lang="en-US" dirty="0" err="1"/>
              <a:t>len</a:t>
            </a:r>
            <a:r>
              <a:rPr lang="en-US" dirty="0"/>
              <a:t>: 2048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Output seq </a:t>
            </a:r>
            <a:r>
              <a:rPr lang="en-US" dirty="0" err="1"/>
              <a:t>len</a:t>
            </a:r>
            <a:r>
              <a:rPr lang="en-US" dirty="0"/>
              <a:t>: 256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Num of GPUs: 16</a:t>
            </a:r>
          </a:p>
          <a:p>
            <a:pPr>
              <a:buFont typeface="Wingdings" pitchFamily="2" charset="2"/>
              <a:buChar char="Ø"/>
            </a:pPr>
            <a:r>
              <a:rPr lang="en-US" dirty="0"/>
              <a:t>Memory Optimization techniques: 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Mixed precision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Pin memory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Gradient accumulation </a:t>
            </a:r>
          </a:p>
          <a:p>
            <a:pPr lvl="1">
              <a:buFont typeface="Wingdings" pitchFamily="2" charset="2"/>
              <a:buChar char="q"/>
            </a:pPr>
            <a:r>
              <a:rPr lang="en-US" dirty="0"/>
              <a:t>Gradient Checkpoints</a:t>
            </a:r>
          </a:p>
          <a:p>
            <a:pPr lvl="1">
              <a:buFont typeface="Wingdings" pitchFamily="2" charset="2"/>
              <a:buChar char="q"/>
            </a:pPr>
            <a:r>
              <a:rPr lang="en-US" dirty="0" err="1"/>
              <a:t>DeepSpeedMemoryFlush</a:t>
            </a:r>
            <a:endParaRPr lang="en-US" dirty="0"/>
          </a:p>
          <a:p>
            <a:pPr lvl="1">
              <a:buFont typeface="Wingdings" pitchFamily="2" charset="2"/>
              <a:buChar char="q"/>
            </a:pPr>
            <a:r>
              <a:rPr lang="en-US" dirty="0"/>
              <a:t>Zero3 ++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03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1BB27-A714-3020-20D8-FA6791984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6775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 Analysis- Experiment 1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570F5-63B8-B511-4BED-CA0F32D0E4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4D4411-89E0-9DC9-D31E-2DC3F27A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1947" y="1425577"/>
            <a:ext cx="4795296" cy="2997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3E6722-EF85-BA98-83E0-901C8336F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47" y="1364989"/>
            <a:ext cx="6572400" cy="328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7B06F-7A50-7961-BB62-8332B621322C}"/>
              </a:ext>
            </a:extLst>
          </p:cNvPr>
          <p:cNvSpPr txBox="1"/>
          <p:nvPr/>
        </p:nvSpPr>
        <p:spPr>
          <a:xfrm>
            <a:off x="7615518" y="4528718"/>
            <a:ext cx="31647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Output Metric: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rouge1: 34.5828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/>
              <a:t>rouge2: 14.4021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rougeL</a:t>
            </a:r>
            <a:r>
              <a:rPr lang="en-IN" dirty="0"/>
              <a:t>: 25.6833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IN" dirty="0" err="1"/>
              <a:t>rougeLsum</a:t>
            </a:r>
            <a:r>
              <a:rPr lang="en-IN" dirty="0"/>
              <a:t>: 25.6634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06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</TotalTime>
  <Words>1321</Words>
  <Application>Microsoft Macintosh PowerPoint</Application>
  <PresentationFormat>Widescreen</PresentationFormat>
  <Paragraphs>324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Arial</vt:lpstr>
      <vt:lpstr>Calibri</vt:lpstr>
      <vt:lpstr>Calibri Light</vt:lpstr>
      <vt:lpstr>Wingdings</vt:lpstr>
      <vt:lpstr>Office 2013 - 2022 Theme</vt:lpstr>
      <vt:lpstr>Memory Profiling and Optimized Distributed Training for Billion Parameter LLMs  </vt:lpstr>
      <vt:lpstr>Outline</vt:lpstr>
      <vt:lpstr>Problem Statement (What my project is about ? ) </vt:lpstr>
      <vt:lpstr>Tech Stack and System Requirements</vt:lpstr>
      <vt:lpstr>Approach – Theoretical Analysis  </vt:lpstr>
      <vt:lpstr>Approach- Workflow</vt:lpstr>
      <vt:lpstr>profiling-centric LLM fine-tuning pipeline </vt:lpstr>
      <vt:lpstr>Experiments </vt:lpstr>
      <vt:lpstr>Result Analysis- Experiment 1  </vt:lpstr>
      <vt:lpstr>Result Analysis- Experiment 1</vt:lpstr>
      <vt:lpstr>Result Analysis- Experiment 2</vt:lpstr>
      <vt:lpstr>Result Analysis- Experiment 2</vt:lpstr>
      <vt:lpstr>Result Analysis- Experiment 3</vt:lpstr>
      <vt:lpstr>Result Analysis- Experiment 3</vt:lpstr>
      <vt:lpstr>Result Analysis- Experiment 3</vt:lpstr>
      <vt:lpstr>Result Analysis- Experiment 3- PytorchProfiler</vt:lpstr>
      <vt:lpstr>GPU hour usages and GPU Utilization </vt:lpstr>
      <vt:lpstr>Challenges &amp; Future Scope</vt:lpstr>
      <vt:lpstr>Conclusion (Progress, Discussions)</vt:lpstr>
      <vt:lpstr>Question &amp; Answers</vt:lpstr>
      <vt:lpstr>Backup Slides(1)</vt:lpstr>
      <vt:lpstr>Backup Slides(2)</vt:lpstr>
      <vt:lpstr>Backup Slides(3)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Megha Agrawal</dc:creator>
  <cp:lastModifiedBy>Megha Agrawal</cp:lastModifiedBy>
  <cp:revision>150</cp:revision>
  <dcterms:created xsi:type="dcterms:W3CDTF">2025-11-30T18:26:02Z</dcterms:created>
  <dcterms:modified xsi:type="dcterms:W3CDTF">2025-12-12T01:40:42Z</dcterms:modified>
</cp:coreProperties>
</file>